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645" r:id="rId2"/>
    <p:sldId id="648" r:id="rId3"/>
    <p:sldId id="649" r:id="rId4"/>
    <p:sldId id="650" r:id="rId5"/>
    <p:sldId id="651" r:id="rId6"/>
    <p:sldId id="652" r:id="rId7"/>
    <p:sldId id="653" r:id="rId8"/>
    <p:sldId id="654" r:id="rId9"/>
    <p:sldId id="655" r:id="rId10"/>
    <p:sldId id="656" r:id="rId11"/>
    <p:sldId id="657" r:id="rId12"/>
    <p:sldId id="677" r:id="rId13"/>
    <p:sldId id="658" r:id="rId14"/>
    <p:sldId id="659" r:id="rId15"/>
    <p:sldId id="676" r:id="rId16"/>
    <p:sldId id="660" r:id="rId17"/>
    <p:sldId id="661" r:id="rId18"/>
    <p:sldId id="662" r:id="rId19"/>
    <p:sldId id="663" r:id="rId20"/>
    <p:sldId id="664" r:id="rId21"/>
    <p:sldId id="665" r:id="rId22"/>
    <p:sldId id="666" r:id="rId23"/>
    <p:sldId id="667" r:id="rId24"/>
    <p:sldId id="668" r:id="rId25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0021"/>
    <a:srgbClr val="FE4C54"/>
    <a:srgbClr val="CCCCCC"/>
    <a:srgbClr val="CC0000"/>
    <a:srgbClr val="2DC6E6"/>
    <a:srgbClr val="FF99FF"/>
    <a:srgbClr val="FE4B52"/>
    <a:srgbClr val="FFFFFF"/>
    <a:srgbClr val="B4AA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어두운 스타일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228" autoAdjust="0"/>
    <p:restoredTop sz="91438" autoAdjust="0"/>
  </p:normalViewPr>
  <p:slideViewPr>
    <p:cSldViewPr>
      <p:cViewPr>
        <p:scale>
          <a:sx n="100" d="100"/>
          <a:sy n="100" d="100"/>
        </p:scale>
        <p:origin x="144" y="14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2966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notesMaster" Target="notesMasters/notesMaster1.xml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나눔바른고딕OTF Bold" charset="-127"/>
                <a:ea typeface="나눔바른고딕OTF Bold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나눔바른고딕OTF Bold" charset="-127"/>
                <a:ea typeface="나눔바른고딕OTF Bold" charset="-127"/>
              </a:defRPr>
            </a:lvl1pPr>
          </a:lstStyle>
          <a:p>
            <a:fld id="{E9CA654E-EBD9-4CE9-AAD0-9BCA047E2E1D}" type="datetimeFigureOut">
              <a:rPr lang="ko-KR" altLang="en-US" smtClean="0"/>
              <a:pPr/>
              <a:t>2017. 8. 10.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나눔바른고딕OTF Bold" charset="-127"/>
                <a:ea typeface="나눔바른고딕OTF Bold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나눔바른고딕OTF Bold" charset="-127"/>
                <a:ea typeface="나눔바른고딕OTF Bold" charset="-127"/>
              </a:defRPr>
            </a:lvl1pPr>
          </a:lstStyle>
          <a:p>
            <a:fld id="{3C7970E3-E969-4B5B-B387-9B817F0C226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389948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나눔바른고딕OTF Bold" charset="-127"/>
        <a:ea typeface="나눔바른고딕OTF Bold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나눔바른고딕OTF Bold" charset="-127"/>
        <a:ea typeface="나눔바른고딕OTF Bold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나눔바른고딕OTF Bold" charset="-127"/>
        <a:ea typeface="나눔바른고딕OTF Bold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나눔바른고딕OTF Bold" charset="-127"/>
        <a:ea typeface="나눔바른고딕OTF Bold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나눔바른고딕OTF Bold" charset="-127"/>
        <a:ea typeface="나눔바른고딕OTF Bold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826FBB-552D-4DD0-AB0D-D64CE9B1065E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18034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51520" y="1196752"/>
            <a:ext cx="7772400" cy="1470025"/>
          </a:xfrm>
        </p:spPr>
        <p:txBody>
          <a:bodyPr>
            <a:noAutofit/>
          </a:bodyPr>
          <a:lstStyle>
            <a:lvl1pPr algn="l">
              <a:defRPr sz="8000" b="1">
                <a:solidFill>
                  <a:schemeClr val="tx1">
                    <a:lumMod val="65000"/>
                    <a:lumOff val="35000"/>
                  </a:schemeClr>
                </a:solidFill>
                <a:latin typeface="Meiryo UI" pitchFamily="34" charset="-128"/>
                <a:ea typeface="휴먼둥근헤드라인" pitchFamily="18" charset="-127"/>
                <a:cs typeface="Meiryo UI" pitchFamily="34" charset="-128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20" name="날짜 개체 틀 3"/>
          <p:cNvSpPr>
            <a:spLocks noGrp="1"/>
          </p:cNvSpPr>
          <p:nvPr>
            <p:ph type="dt" sz="half" idx="10"/>
          </p:nvPr>
        </p:nvSpPr>
        <p:spPr>
          <a:xfrm>
            <a:off x="305026" y="2636912"/>
            <a:ext cx="3600400" cy="365125"/>
          </a:xfrm>
        </p:spPr>
        <p:txBody>
          <a:bodyPr/>
          <a:lstStyle>
            <a:lvl1pPr algn="l"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Meiryo UI" pitchFamily="34" charset="-128"/>
                <a:cs typeface="Meiryo UI" pitchFamily="34" charset="-128"/>
              </a:defRPr>
            </a:lvl1pPr>
          </a:lstStyle>
          <a:p>
            <a:fld id="{FCE1694F-A783-43DF-9CCB-25F1A03CBC4F}" type="datetime2">
              <a:rPr lang="en-US" altLang="ko-KR" smtClean="0">
                <a:ea typeface="Meiryo UI" pitchFamily="34" charset="-128"/>
              </a:rPr>
              <a:pPr/>
              <a:t>Thursday, August 10, 2017</a:t>
            </a:fld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sldNum="0" hdr="0" ft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0F7CB-10CC-4FA0-AAB7-60557755851D}" type="datetime1">
              <a:rPr lang="ko-KR" altLang="en-US" smtClean="0"/>
              <a:pPr/>
              <a:t>2017. 8. 10.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2E3B2-398D-43A2-9FF0-A5DC47D85F0F}" type="datetime1">
              <a:rPr lang="ko-KR" altLang="en-US" smtClean="0"/>
              <a:pPr/>
              <a:t>2017. 8. 10.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3528" y="1118784"/>
            <a:ext cx="8496944" cy="5262544"/>
          </a:xfrm>
        </p:spPr>
        <p:txBody>
          <a:bodyPr>
            <a:normAutofit/>
          </a:bodyPr>
          <a:lstStyle>
            <a:lvl1pPr marL="342900" indent="-34290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나눔바른고딕OTF Bold" charset="-127"/>
                <a:cs typeface="Meiryo UI" pitchFamily="34" charset="-128"/>
              </a:defRPr>
            </a:lvl1pPr>
            <a:lvl2pPr marL="742950" indent="-285750"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나눔바른고딕OTF Bold" charset="-127"/>
                <a:cs typeface="Meiryo UI" pitchFamily="34" charset="-128"/>
              </a:defRPr>
            </a:lvl2pPr>
            <a:lvl3pPr marL="11430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나눔바른고딕OTF Bold" charset="-127"/>
                <a:cs typeface="Meiryo UI" pitchFamily="34" charset="-128"/>
              </a:defRPr>
            </a:lvl3pPr>
            <a:lvl4pPr marL="16002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나눔바른고딕OTF Bold" charset="-127"/>
                <a:cs typeface="Meiryo UI" pitchFamily="34" charset="-128"/>
              </a:defRPr>
            </a:lvl4pPr>
            <a:lvl5pPr marL="20574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나눔바른고딕OTF Bold" charset="-127"/>
                <a:cs typeface="Meiryo UI" pitchFamily="34" charset="-128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8" name="제목 7"/>
          <p:cNvSpPr>
            <a:spLocks noGrp="1"/>
          </p:cNvSpPr>
          <p:nvPr>
            <p:ph type="title" hasCustomPrompt="1"/>
          </p:nvPr>
        </p:nvSpPr>
        <p:spPr>
          <a:xfrm>
            <a:off x="295200" y="254688"/>
            <a:ext cx="8575200" cy="654032"/>
          </a:xfrm>
        </p:spPr>
        <p:txBody>
          <a:bodyPr>
            <a:noAutofit/>
          </a:bodyPr>
          <a:lstStyle>
            <a:lvl1pPr algn="l">
              <a:defRPr sz="4000" b="1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 Bold" charset="-127"/>
                <a:cs typeface="Meiryo UI" pitchFamily="34" charset="-128"/>
              </a:defRPr>
            </a:lvl1pPr>
          </a:lstStyle>
          <a:p>
            <a:r>
              <a:rPr lang="en-US" altLang="ko-KR" dirty="0" smtClean="0"/>
              <a:t>Title</a:t>
            </a:r>
            <a:endParaRPr lang="ko-KR" altLang="en-US" dirty="0"/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>
          <a:xfrm>
            <a:off x="3505200" y="6453336"/>
            <a:ext cx="2133600" cy="365125"/>
          </a:xfrm>
        </p:spPr>
        <p:txBody>
          <a:bodyPr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구역 머리글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1520" y="4353123"/>
            <a:ext cx="8640960" cy="1362075"/>
          </a:xfrm>
        </p:spPr>
        <p:txBody>
          <a:bodyPr anchor="t"/>
          <a:lstStyle>
            <a:lvl1pPr algn="l">
              <a:defRPr sz="4000" b="1" cap="all">
                <a:solidFill>
                  <a:schemeClr val="tx1">
                    <a:lumMod val="65000"/>
                    <a:lumOff val="35000"/>
                  </a:schemeClr>
                </a:solidFill>
                <a:latin typeface="휴먼둥근헤드라인" pitchFamily="18" charset="-127"/>
                <a:ea typeface="휴먼둥근헤드라인" pitchFamily="18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251520" y="2852936"/>
            <a:ext cx="864096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76C8D-0C64-468D-9E07-BA112BE10A5A}" type="datetime1">
              <a:rPr lang="ko-KR" altLang="en-US" smtClean="0"/>
              <a:pPr/>
              <a:t>2017. 8. 10.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10437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A1450-90AE-4591-9DA4-2F2C0E29B421}" type="datetime1">
              <a:rPr lang="ko-KR" altLang="en-US" smtClean="0"/>
              <a:pPr/>
              <a:t>2017. 8. 10.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0F9C2-910D-48E9-A1D4-06EE9E8CCF11}" type="datetime1">
              <a:rPr lang="ko-KR" altLang="en-US" smtClean="0"/>
              <a:pPr/>
              <a:t>2017. 8. 10.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467544" y="620688"/>
            <a:ext cx="8229600" cy="1084982"/>
          </a:xfrm>
        </p:spPr>
        <p:txBody>
          <a:bodyPr>
            <a:normAutofit/>
          </a:bodyPr>
          <a:lstStyle>
            <a:lvl1pPr>
              <a:defRPr sz="4800" b="1">
                <a:latin typeface="Garamond" panose="02020404030301010803" pitchFamily="18" charset="0"/>
              </a:defRPr>
            </a:lvl1pPr>
          </a:lstStyle>
          <a:p>
            <a:r>
              <a:rPr lang="en-US" altLang="ko-KR" dirty="0" smtClean="0"/>
              <a:t>Contents</a:t>
            </a:r>
            <a:endParaRPr lang="ko-KR" altLang="en-US" dirty="0"/>
          </a:p>
        </p:txBody>
      </p:sp>
      <p:sp>
        <p:nvSpPr>
          <p:cNvPr id="7" name="내용 개체 틀 2"/>
          <p:cNvSpPr>
            <a:spLocks noGrp="1"/>
          </p:cNvSpPr>
          <p:nvPr>
            <p:ph idx="1" hasCustomPrompt="1"/>
          </p:nvPr>
        </p:nvSpPr>
        <p:spPr>
          <a:xfrm>
            <a:off x="971600" y="1988840"/>
            <a:ext cx="7200800" cy="4392488"/>
          </a:xfrm>
        </p:spPr>
        <p:txBody>
          <a:bodyPr>
            <a:normAutofit/>
          </a:bodyPr>
          <a:lstStyle>
            <a:lvl1pPr marL="342900" indent="-34290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1pPr>
            <a:lvl2pPr marL="742950" indent="-285750"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2pPr>
            <a:lvl3pPr marL="11430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 baseline="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3pPr>
            <a:lvl4pPr marL="16002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4pPr>
            <a:lvl5pPr marL="20574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5pPr>
          </a:lstStyle>
          <a:p>
            <a:pPr lvl="0"/>
            <a:r>
              <a:rPr lang="en-US" altLang="ko-KR" dirty="0" smtClean="0"/>
              <a:t>First stage</a:t>
            </a:r>
            <a:endParaRPr lang="ko-KR" altLang="en-US" dirty="0" smtClean="0"/>
          </a:p>
          <a:p>
            <a:pPr lvl="1"/>
            <a:r>
              <a:rPr lang="en-US" altLang="ko-KR" dirty="0" smtClean="0"/>
              <a:t>Second stage</a:t>
            </a:r>
            <a:endParaRPr lang="ko-KR" altLang="en-US" dirty="0" smtClean="0"/>
          </a:p>
          <a:p>
            <a:pPr lvl="2"/>
            <a:r>
              <a:rPr lang="en-US" altLang="ko-KR" dirty="0" smtClean="0"/>
              <a:t>Third stage</a:t>
            </a:r>
            <a:endParaRPr lang="ko-KR" altLang="en-US" dirty="0" smtClean="0"/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BF0E3-3B49-48EE-8E65-6F6B7B05A3E6}" type="datetime1">
              <a:rPr lang="ko-KR" altLang="en-US" smtClean="0"/>
              <a:pPr/>
              <a:t>2017. 8. 10.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EDD30-A8D5-4E8F-A388-D7F8914E7797}" type="datetime1">
              <a:rPr lang="ko-KR" altLang="en-US" smtClean="0"/>
              <a:pPr/>
              <a:t>2017. 8. 10.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01FBA-5EDF-4611-9FD5-552C72983771}" type="datetime1">
              <a:rPr lang="ko-KR" altLang="en-US" smtClean="0"/>
              <a:pPr/>
              <a:t>2017. 8. 10.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나눔바른고딕OTF Bold" charset="-127"/>
                <a:ea typeface="나눔바른고딕OTF Bold" charset="-127"/>
              </a:defRPr>
            </a:lvl1pPr>
          </a:lstStyle>
          <a:p>
            <a:fld id="{1E3DD4C6-1DC2-4462-9A2C-36CF4FD257E7}" type="datetime1">
              <a:rPr lang="ko-KR" altLang="en-US" smtClean="0"/>
              <a:pPr/>
              <a:t>2017. 8. 10.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나눔바른고딕OTF Bold" charset="-127"/>
                <a:ea typeface="나눔바른고딕OTF Bold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나눔바른고딕OTF Bold" charset="-127"/>
                <a:ea typeface="나눔바른고딕OTF Bold" charset="-127"/>
              </a:defRPr>
            </a:lvl1pPr>
          </a:lstStyle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나눔바른고딕OTF Bold" charset="-127"/>
          <a:ea typeface="나눔바른고딕OTF Bold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나눔바른고딕OTF Bold" charset="-127"/>
          <a:ea typeface="나눔바른고딕OTF Bold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나눔바른고딕OTF Bold" charset="-127"/>
          <a:ea typeface="나눔바른고딕OTF Bold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나눔바른고딕OTF Bold" charset="-127"/>
          <a:ea typeface="나눔바른고딕OTF Bold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나눔바른고딕OTF Bold" charset="-127"/>
          <a:ea typeface="나눔바른고딕OTF Bold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나눔바른고딕OTF Bold" charset="-127"/>
          <a:ea typeface="나눔바른고딕OTF Bold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4" Type="http://schemas.openxmlformats.org/officeDocument/2006/relationships/image" Target="../media/image14.gi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gi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gi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gi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gi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gi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eg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685800" y="1844824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j-ea"/>
                <a:cs typeface="Meiryo UI" pitchFamily="34" charset="-128"/>
              </a:defRPr>
            </a:lvl1pPr>
          </a:lstStyle>
          <a:p>
            <a:pPr algn="ctr"/>
            <a:r>
              <a:rPr lang="en-US" altLang="ko-KR" sz="7200" dirty="0" smtClean="0">
                <a:latin typeface="나눔바른고딕OTF Bold" charset="-127"/>
                <a:ea typeface="나눔바른고딕OTF Bold" charset="-127"/>
              </a:rPr>
              <a:t>Optimization methods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1037492" y="4653136"/>
            <a:ext cx="7042638" cy="8694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250"/>
              </a:spcAft>
            </a:pPr>
            <a:r>
              <a:rPr lang="en-US" altLang="ko-KR" sz="2400" b="1" dirty="0" smtClean="0">
                <a:latin typeface="NanumBarunGothicOTF" charset="-127"/>
                <a:ea typeface="NanumBarunGothicOTF" charset="-127"/>
                <a:cs typeface="NanumBarunGothicOTF" charset="-127"/>
              </a:rPr>
              <a:t>Sungjoon Choi</a:t>
            </a:r>
          </a:p>
          <a:p>
            <a:pPr algn="ctr">
              <a:spcAft>
                <a:spcPts val="250"/>
              </a:spcAft>
            </a:pPr>
            <a:r>
              <a:rPr lang="en-US" altLang="ko-KR" sz="2400" b="1" dirty="0" smtClean="0">
                <a:latin typeface="NanumBarunGothicOTF" charset="-127"/>
                <a:ea typeface="NanumBarunGothicOTF" charset="-127"/>
                <a:cs typeface="NanumBarunGothicOTF" charset="-127"/>
              </a:rPr>
              <a:t>(sungjoon.choi@cpslab.snu.ac.kr)</a:t>
            </a:r>
            <a:endParaRPr lang="ko-KR" altLang="en-US" sz="2400" b="1" dirty="0">
              <a:latin typeface="NanumBarunGothicOTF" charset="-127"/>
              <a:ea typeface="NanumBarunGothicOTF" charset="-127"/>
              <a:cs typeface="NanumBarunGothicOTF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1822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ko-KR" dirty="0"/>
              <a:t>Adagrad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40687" y="1700808"/>
            <a:ext cx="789175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나눔바른고딕OTF Bold" charset="-127"/>
                <a:ea typeface="나눔바른고딕OTF Bold" charset="-127"/>
              </a:rPr>
              <a:t>It </a:t>
            </a:r>
            <a:r>
              <a:rPr lang="en-US" altLang="ko-KR" sz="2800" dirty="0">
                <a:latin typeface="나눔바른고딕OTF Bold" charset="-127"/>
                <a:ea typeface="나눔바른고딕OTF Bold" charset="-127"/>
              </a:rPr>
              <a:t>adapts the learning rate to the parameters, performing larger updates for infrequent and smaller updates for frequent </a:t>
            </a:r>
            <a:r>
              <a:rPr lang="en-US" altLang="ko-KR" sz="2800" dirty="0" smtClean="0">
                <a:latin typeface="나눔바른고딕OTF Bold" charset="-127"/>
                <a:ea typeface="나눔바른고딕OTF Bold" charset="-127"/>
              </a:rPr>
              <a:t>parameters.</a:t>
            </a:r>
            <a:endParaRPr lang="ko-KR" altLang="en-US" sz="2800" dirty="0" smtClean="0">
              <a:latin typeface="나눔바른고딕OTF Bold" charset="-127"/>
              <a:ea typeface="나눔바른고딕OTF Bold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626123" y="3282114"/>
                <a:ext cx="7891753" cy="10109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latin typeface="Cambria Math" charset="0"/>
                              <a:ea typeface="나눔바른고딕OTF Bold" charset="-127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latin typeface="Cambria Math" charset="0"/>
                              <a:ea typeface="나눔바른고딕OTF Bold" charset="-127"/>
                            </a:rPr>
                            <m:t>𝜃</m:t>
                          </m:r>
                        </m:e>
                        <m:sub>
                          <m:r>
                            <a:rPr lang="en-US" altLang="ko-KR" sz="2800" b="0" i="1" smtClean="0">
                              <a:latin typeface="Cambria Math" charset="0"/>
                              <a:ea typeface="나눔바른고딕OTF Bold" charset="-127"/>
                            </a:rPr>
                            <m:t>𝑡</m:t>
                          </m:r>
                          <m:r>
                            <a:rPr lang="en-US" altLang="ko-KR" sz="2800" b="0" i="1" smtClean="0">
                              <a:latin typeface="Cambria Math" charset="0"/>
                              <a:ea typeface="나눔바른고딕OTF Bold" charset="-127"/>
                            </a:rPr>
                            <m:t>+1, </m:t>
                          </m:r>
                          <m:r>
                            <a:rPr lang="en-US" altLang="ko-KR" sz="2800" b="0" i="1" smtClean="0">
                              <a:latin typeface="Cambria Math" charset="0"/>
                              <a:ea typeface="나눔바른고딕OTF Bold" charset="-127"/>
                            </a:rPr>
                            <m:t>𝑖</m:t>
                          </m:r>
                        </m:sub>
                      </m:sSub>
                      <m:r>
                        <a:rPr lang="en-US" altLang="ko-KR" sz="2800" b="0" i="1" smtClean="0">
                          <a:latin typeface="Cambria Math" charset="0"/>
                          <a:ea typeface="나눔바른고딕OTF Bold" charset="-127"/>
                        </a:rPr>
                        <m:t>=</m:t>
                      </m:r>
                      <m:sSub>
                        <m:sSubPr>
                          <m:ctrlPr>
                            <a:rPr lang="en-US" altLang="ko-KR" sz="2800" b="0" i="1" smtClean="0">
                              <a:latin typeface="Cambria Math" charset="0"/>
                              <a:ea typeface="나눔바른고딕OTF Bold" charset="-127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latin typeface="Cambria Math" charset="0"/>
                              <a:ea typeface="나눔바른고딕OTF Bold" charset="-127"/>
                            </a:rPr>
                            <m:t>𝜃</m:t>
                          </m:r>
                        </m:e>
                        <m:sub>
                          <m:r>
                            <a:rPr lang="en-US" altLang="ko-KR" sz="2800" b="0" i="1" smtClean="0">
                              <a:latin typeface="Cambria Math" charset="0"/>
                              <a:ea typeface="나눔바른고딕OTF Bold" charset="-127"/>
                            </a:rPr>
                            <m:t>𝑡</m:t>
                          </m:r>
                          <m:r>
                            <a:rPr lang="en-US" altLang="ko-KR" sz="2800" b="0" i="1" smtClean="0">
                              <a:latin typeface="Cambria Math" charset="0"/>
                              <a:ea typeface="나눔바른고딕OTF Bold" charset="-127"/>
                            </a:rPr>
                            <m:t>, </m:t>
                          </m:r>
                          <m:r>
                            <a:rPr lang="en-US" altLang="ko-KR" sz="2800" b="0" i="1" smtClean="0">
                              <a:latin typeface="Cambria Math" charset="0"/>
                              <a:ea typeface="나눔바른고딕OTF Bold" charset="-127"/>
                            </a:rPr>
                            <m:t>𝑖</m:t>
                          </m:r>
                        </m:sub>
                      </m:sSub>
                      <m:r>
                        <a:rPr lang="en-US" altLang="ko-KR" sz="2800" b="0" i="1" smtClean="0">
                          <a:latin typeface="Cambria Math" charset="0"/>
                          <a:ea typeface="나눔바른고딕OTF Bold" charset="-127"/>
                        </a:rPr>
                        <m:t>−</m:t>
                      </m:r>
                      <m:f>
                        <m:fPr>
                          <m:ctrlPr>
                            <a:rPr lang="en-US" altLang="ko-KR" sz="2800" b="0" i="1" smtClean="0">
                              <a:latin typeface="Cambria Math" charset="0"/>
                              <a:ea typeface="나눔바른고딕OTF Bold" charset="-127"/>
                            </a:rPr>
                          </m:ctrlPr>
                        </m:fPr>
                        <m:num>
                          <m:r>
                            <a:rPr lang="en-US" altLang="ko-KR" sz="2800" b="0" i="1" smtClean="0">
                              <a:latin typeface="Cambria Math" charset="0"/>
                              <a:ea typeface="나눔바른고딕OTF Bold" charset="-127"/>
                            </a:rPr>
                            <m:t>𝜂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ko-KR" sz="2800" b="0" i="1" smtClean="0">
                                  <a:latin typeface="Cambria Math" charset="0"/>
                                  <a:ea typeface="나눔바른고딕OTF Bold" charset="-127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altLang="ko-KR" sz="2800" b="0" i="1" smtClean="0">
                                      <a:latin typeface="Cambria Math" charset="0"/>
                                      <a:ea typeface="나눔바른고딕OTF Bold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b="0" i="1" smtClean="0">
                                      <a:latin typeface="Cambria Math" charset="0"/>
                                      <a:ea typeface="나눔바른고딕OTF Bold" charset="-127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altLang="ko-KR" sz="2800" b="0" i="1" smtClean="0">
                                      <a:latin typeface="Cambria Math" charset="0"/>
                                      <a:ea typeface="나눔바른고딕OTF Bold" charset="-127"/>
                                    </a:rPr>
                                    <m:t>𝑡</m:t>
                                  </m:r>
                                  <m:r>
                                    <a:rPr lang="en-US" altLang="ko-KR" sz="2800" b="0" i="1" smtClean="0">
                                      <a:latin typeface="Cambria Math" charset="0"/>
                                      <a:ea typeface="나눔바른고딕OTF Bold" charset="-127"/>
                                    </a:rPr>
                                    <m:t>, </m:t>
                                  </m:r>
                                  <m:r>
                                    <a:rPr lang="en-US" altLang="ko-KR" sz="2800" b="0" i="1" smtClean="0">
                                      <a:latin typeface="Cambria Math" charset="0"/>
                                      <a:ea typeface="나눔바른고딕OTF Bold" charset="-127"/>
                                    </a:rPr>
                                    <m:t>𝑖𝑖</m:t>
                                  </m:r>
                                </m:sub>
                              </m:sSub>
                              <m:r>
                                <a:rPr lang="en-US" altLang="ko-KR" sz="2800" b="0" i="1" smtClean="0">
                                  <a:latin typeface="Cambria Math" charset="0"/>
                                  <a:ea typeface="나눔바른고딕OTF Bold" charset="-127"/>
                                </a:rPr>
                                <m:t>+</m:t>
                              </m:r>
                              <m:r>
                                <a:rPr lang="en-US" altLang="ko-KR" sz="2800" b="0" i="1" smtClean="0">
                                  <a:latin typeface="Cambria Math" charset="0"/>
                                  <a:ea typeface="나눔바른고딕OTF Bold" charset="-127"/>
                                </a:rPr>
                                <m:t>𝜖</m:t>
                              </m:r>
                            </m:e>
                          </m:rad>
                        </m:den>
                      </m:f>
                      <m:sSub>
                        <m:sSubPr>
                          <m:ctrlPr>
                            <a:rPr lang="en-US" altLang="ko-KR" sz="2800" b="0" i="1" smtClean="0">
                              <a:latin typeface="Cambria Math" charset="0"/>
                              <a:ea typeface="나눔바른고딕OTF Bold" charset="-127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latin typeface="Cambria Math" charset="0"/>
                              <a:ea typeface="나눔바른고딕OTF Bold" charset="-127"/>
                            </a:rPr>
                            <m:t>𝑔</m:t>
                          </m:r>
                        </m:e>
                        <m:sub>
                          <m:r>
                            <a:rPr lang="en-US" altLang="ko-KR" sz="2800" b="0" i="1" smtClean="0">
                              <a:latin typeface="Cambria Math" charset="0"/>
                              <a:ea typeface="나눔바른고딕OTF Bold" charset="-127"/>
                            </a:rPr>
                            <m:t>𝑡</m:t>
                          </m:r>
                          <m:r>
                            <a:rPr lang="en-US" altLang="ko-KR" sz="2800" b="0" i="1" smtClean="0">
                              <a:latin typeface="Cambria Math" charset="0"/>
                              <a:ea typeface="나눔바른고딕OTF Bold" charset="-127"/>
                            </a:rPr>
                            <m:t>, </m:t>
                          </m:r>
                          <m:r>
                            <a:rPr lang="en-US" altLang="ko-KR" sz="2800" b="0" i="1" smtClean="0">
                              <a:latin typeface="Cambria Math" charset="0"/>
                              <a:ea typeface="나눔바른고딕OTF Bold" charset="-127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ko-KR" altLang="en-US" sz="2800" dirty="0" smtClean="0">
                  <a:latin typeface="나눔바른고딕OTF Bold" charset="-127"/>
                  <a:ea typeface="나눔바른고딕OTF Bold" charset="-127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123" y="3282114"/>
                <a:ext cx="7891753" cy="1010982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640552" y="4489407"/>
            <a:ext cx="78917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나눔바른고딕OTF Bold" charset="-127"/>
                <a:ea typeface="나눔바른고딕OTF Bold" charset="-127"/>
              </a:rPr>
              <a:t>Performing larger updates for infrequent and smaller updates for frequent parameters. </a:t>
            </a:r>
            <a:endParaRPr lang="ko-KR" altLang="en-US" sz="2800" dirty="0" smtClean="0">
              <a:latin typeface="나눔바른고딕OTF Bold" charset="-127"/>
              <a:ea typeface="나눔바른고딕OTF Bold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226950"/>
            <a:ext cx="7344816" cy="3218274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1716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" grpId="0"/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ko-KR" dirty="0"/>
              <a:t>Adadelta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687" y="1340768"/>
            <a:ext cx="82517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나눔바른고딕OTF Bold" charset="-127"/>
                <a:ea typeface="나눔바른고딕OTF Bold" charset="-127"/>
              </a:rPr>
              <a:t>Adadelta is an extension of Adagrad that seeks to reduce its </a:t>
            </a:r>
            <a:r>
              <a:rPr lang="en-US" altLang="ko-KR" sz="2400" dirty="0" smtClean="0">
                <a:solidFill>
                  <a:srgbClr val="0000FF"/>
                </a:solidFill>
                <a:latin typeface="나눔바른고딕OTF Bold" charset="-127"/>
                <a:ea typeface="나눔바른고딕OTF Bold" charset="-127"/>
              </a:rPr>
              <a:t>monotonically decreasing</a:t>
            </a:r>
            <a:r>
              <a:rPr lang="en-US" altLang="ko-KR" sz="2400" dirty="0" smtClean="0">
                <a:latin typeface="나눔바른고딕OTF Bold" charset="-127"/>
                <a:ea typeface="나눔바른고딕OTF Bold" charset="-127"/>
              </a:rPr>
              <a:t> learning rate. </a:t>
            </a:r>
            <a:endParaRPr lang="ko-KR" altLang="en-US" sz="2400" dirty="0" smtClean="0">
              <a:latin typeface="나눔바른고딕OTF Bold" charset="-127"/>
              <a:ea typeface="나눔바른고딕OTF Bold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640686" y="2636912"/>
                <a:ext cx="8251793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400" dirty="0" smtClean="0">
                    <a:latin typeface="나눔바른고딕OTF Bold" charset="-127"/>
                    <a:ea typeface="나눔바른고딕OTF Bold" charset="-127"/>
                  </a:rPr>
                  <a:t>It restricts the window of accumulated past gradients to some fixed size </a:t>
                </a:r>
                <a14:m>
                  <m:oMath xmlns:m="http://schemas.openxmlformats.org/officeDocument/2006/math">
                    <m:r>
                      <a:rPr lang="en-US" altLang="ko-KR" sz="2400" b="0" i="1" smtClean="0">
                        <a:latin typeface="Cambria Math" charset="0"/>
                        <a:ea typeface="나눔바른고딕OTF Bold" charset="-127"/>
                      </a:rPr>
                      <m:t>𝑤</m:t>
                    </m:r>
                  </m:oMath>
                </a14:m>
                <a:r>
                  <a:rPr lang="en-US" altLang="ko-KR" sz="2400" dirty="0" smtClean="0">
                    <a:latin typeface="나눔바른고딕OTF Bold" charset="-127"/>
                    <a:ea typeface="나눔바른고딕OTF Bold" charset="-127"/>
                  </a:rPr>
                  <a:t>. </a:t>
                </a:r>
                <a:endParaRPr lang="ko-KR" altLang="en-US" sz="2400" dirty="0" smtClean="0">
                  <a:latin typeface="나눔바른고딕OTF Bold" charset="-127"/>
                  <a:ea typeface="나눔바른고딕OTF Bold" charset="-127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686" y="2636912"/>
                <a:ext cx="8251793" cy="830997"/>
              </a:xfrm>
              <a:prstGeom prst="rect">
                <a:avLst/>
              </a:prstGeom>
              <a:blipFill rotWithShape="0">
                <a:blip r:embed="rId2"/>
                <a:stretch>
                  <a:fillRect l="-1108" t="-5882" b="-169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539552" y="3789040"/>
                <a:ext cx="8251793" cy="5312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latin typeface="Cambria Math" charset="0"/>
                          <a:ea typeface="나눔바른고딕OTF Bold" charset="-127"/>
                        </a:rPr>
                        <m:t>𝐸</m:t>
                      </m:r>
                      <m:sSub>
                        <m:sSubPr>
                          <m:ctrlPr>
                            <a:rPr lang="en-US" altLang="ko-KR" sz="2800" b="0" i="1" smtClean="0">
                              <a:latin typeface="Cambria Math" charset="0"/>
                              <a:ea typeface="나눔바른고딕OTF Bold" charset="-127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sz="2800" b="0" i="1" smtClean="0">
                                  <a:latin typeface="Cambria Math" charset="0"/>
                                  <a:ea typeface="나눔바른고딕OTF Bold" charset="-127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ko-KR" sz="2800" b="0" i="1" smtClean="0">
                                      <a:latin typeface="Cambria Math" charset="0"/>
                                      <a:ea typeface="나눔바른고딕OTF Bold" charset="-127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2800" b="0" i="1" smtClean="0">
                                      <a:latin typeface="Cambria Math" charset="0"/>
                                      <a:ea typeface="나눔바른고딕OTF Bold" charset="-127"/>
                                    </a:rPr>
                                    <m:t>𝑔</m:t>
                                  </m:r>
                                </m:e>
                                <m:sup>
                                  <m:r>
                                    <a:rPr lang="en-US" altLang="ko-KR" sz="2800" b="0" i="1" smtClean="0">
                                      <a:latin typeface="Cambria Math" charset="0"/>
                                      <a:ea typeface="나눔바른고딕OTF Bold" charset="-127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  <m:sub>
                          <m:r>
                            <a:rPr lang="en-US" altLang="ko-KR" sz="2800" b="0" i="1" smtClean="0">
                              <a:latin typeface="Cambria Math" charset="0"/>
                              <a:ea typeface="나눔바른고딕OTF Bold" charset="-127"/>
                            </a:rPr>
                            <m:t>𝑡</m:t>
                          </m:r>
                        </m:sub>
                      </m:sSub>
                      <m:r>
                        <a:rPr lang="en-US" altLang="ko-KR" sz="2800" b="0" i="1" smtClean="0">
                          <a:latin typeface="Cambria Math" charset="0"/>
                          <a:ea typeface="나눔바른고딕OTF Bold" charset="-127"/>
                        </a:rPr>
                        <m:t>=</m:t>
                      </m:r>
                      <m:r>
                        <a:rPr lang="en-US" altLang="ko-KR" sz="2800" b="0" i="1" smtClean="0">
                          <a:latin typeface="Cambria Math" charset="0"/>
                          <a:ea typeface="나눔바른고딕OTF Bold" charset="-127"/>
                        </a:rPr>
                        <m:t>𝛾</m:t>
                      </m:r>
                      <m:r>
                        <a:rPr lang="en-US" altLang="ko-KR" sz="2800" b="0" i="1" smtClean="0">
                          <a:latin typeface="Cambria Math" charset="0"/>
                          <a:ea typeface="나눔바른고딕OTF Bold" charset="-127"/>
                        </a:rPr>
                        <m:t>𝐸</m:t>
                      </m:r>
                      <m:sSub>
                        <m:sSubPr>
                          <m:ctrlPr>
                            <a:rPr lang="en-US" altLang="ko-KR" sz="2800" b="0" i="1" smtClean="0">
                              <a:latin typeface="Cambria Math" charset="0"/>
                              <a:ea typeface="나눔바른고딕OTF Bold" charset="-127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sz="2800" b="0" i="1" smtClean="0">
                                  <a:latin typeface="Cambria Math" charset="0"/>
                                  <a:ea typeface="나눔바른고딕OTF Bold" charset="-127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ko-KR" sz="2800" b="0" i="1" smtClean="0">
                                      <a:latin typeface="Cambria Math" charset="0"/>
                                      <a:ea typeface="나눔바른고딕OTF Bold" charset="-127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2800" b="0" i="1" smtClean="0">
                                      <a:latin typeface="Cambria Math" charset="0"/>
                                      <a:ea typeface="나눔바른고딕OTF Bold" charset="-127"/>
                                    </a:rPr>
                                    <m:t>𝑔</m:t>
                                  </m:r>
                                </m:e>
                                <m:sup>
                                  <m:r>
                                    <a:rPr lang="en-US" altLang="ko-KR" sz="2800" b="0" i="1" smtClean="0">
                                      <a:latin typeface="Cambria Math" charset="0"/>
                                      <a:ea typeface="나눔바른고딕OTF Bold" charset="-127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  <m:sub>
                          <m:r>
                            <a:rPr lang="en-US" altLang="ko-KR" sz="2800" b="0" i="1" smtClean="0">
                              <a:latin typeface="Cambria Math" charset="0"/>
                              <a:ea typeface="나눔바른고딕OTF Bold" charset="-127"/>
                            </a:rPr>
                            <m:t>𝑡</m:t>
                          </m:r>
                          <m:r>
                            <a:rPr lang="en-US" altLang="ko-KR" sz="2800" b="0" i="1" smtClean="0">
                              <a:latin typeface="Cambria Math" charset="0"/>
                              <a:ea typeface="나눔바른고딕OTF Bold" charset="-127"/>
                            </a:rPr>
                            <m:t>−1</m:t>
                          </m:r>
                        </m:sub>
                      </m:sSub>
                      <m:r>
                        <a:rPr lang="en-US" altLang="ko-KR" sz="2800" b="0" i="1" smtClean="0">
                          <a:latin typeface="Cambria Math" charset="0"/>
                          <a:ea typeface="나눔바른고딕OTF Bold" charset="-127"/>
                        </a:rPr>
                        <m:t>+</m:t>
                      </m:r>
                      <m:d>
                        <m:dPr>
                          <m:ctrlPr>
                            <a:rPr lang="en-US" altLang="ko-KR" sz="2800" b="0" i="1" smtClean="0">
                              <a:latin typeface="Cambria Math" charset="0"/>
                              <a:ea typeface="나눔바른고딕OTF Bold" charset="-127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latin typeface="Cambria Math" charset="0"/>
                              <a:ea typeface="나눔바른고딕OTF Bold" charset="-127"/>
                            </a:rPr>
                            <m:t>1−</m:t>
                          </m:r>
                          <m:r>
                            <a:rPr lang="en-US" altLang="ko-KR" sz="2800" b="0" i="1" smtClean="0">
                              <a:latin typeface="Cambria Math" charset="0"/>
                              <a:ea typeface="나눔바른고딕OTF Bold" charset="-127"/>
                            </a:rPr>
                            <m:t>𝛾</m:t>
                          </m:r>
                        </m:e>
                      </m:d>
                      <m:sSubSup>
                        <m:sSubSupPr>
                          <m:ctrlPr>
                            <a:rPr lang="en-US" altLang="ko-KR" sz="2800" b="0" i="1" smtClean="0">
                              <a:latin typeface="Cambria Math" charset="0"/>
                              <a:ea typeface="나눔바른고딕OTF Bold" charset="-127"/>
                            </a:rPr>
                          </m:ctrlPr>
                        </m:sSubSupPr>
                        <m:e>
                          <m:r>
                            <a:rPr lang="en-US" altLang="ko-KR" sz="2800" b="0" i="1" smtClean="0">
                              <a:latin typeface="Cambria Math" charset="0"/>
                              <a:ea typeface="나눔바른고딕OTF Bold" charset="-127"/>
                            </a:rPr>
                            <m:t>𝑔</m:t>
                          </m:r>
                        </m:e>
                        <m:sub>
                          <m:r>
                            <a:rPr lang="en-US" altLang="ko-KR" sz="2800" b="0" i="1" smtClean="0">
                              <a:latin typeface="Cambria Math" charset="0"/>
                              <a:ea typeface="나눔바른고딕OTF Bold" charset="-127"/>
                            </a:rPr>
                            <m:t>𝑡</m:t>
                          </m:r>
                        </m:sub>
                        <m:sup>
                          <m:r>
                            <a:rPr lang="en-US" altLang="ko-KR" sz="2800" b="0" i="1" smtClean="0">
                              <a:latin typeface="Cambria Math" charset="0"/>
                              <a:ea typeface="나눔바른고딕OTF Bold" charset="-127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ko-KR" altLang="en-US" sz="2800" dirty="0" smtClean="0">
                  <a:latin typeface="나눔바른고딕OTF Bold" charset="-127"/>
                  <a:ea typeface="나눔바른고딕OTF Bold" charset="-127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3789040"/>
                <a:ext cx="8251793" cy="53129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575072" y="4519520"/>
                <a:ext cx="8251793" cy="5312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latin typeface="Cambria Math" charset="0"/>
                          <a:ea typeface="나눔바른고딕OTF Bold" charset="-127"/>
                        </a:rPr>
                        <m:t>𝐸</m:t>
                      </m:r>
                      <m:sSub>
                        <m:sSubPr>
                          <m:ctrlPr>
                            <a:rPr lang="en-US" altLang="ko-KR" sz="2800" b="0" i="1" smtClean="0">
                              <a:latin typeface="Cambria Math" charset="0"/>
                              <a:ea typeface="나눔바른고딕OTF Bold" charset="-127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sz="2800" b="0" i="1" smtClean="0">
                                  <a:latin typeface="Cambria Math" charset="0"/>
                                  <a:ea typeface="나눔바른고딕OTF Bold" charset="-127"/>
                                </a:rPr>
                              </m:ctrlPr>
                            </m:dPr>
                            <m:e>
                              <m:r>
                                <a:rPr lang="en-US" altLang="ko-KR" sz="280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∆</m:t>
                              </m:r>
                              <m:sSup>
                                <m:sSupPr>
                                  <m:ctrlPr>
                                    <a:rPr lang="en-US" altLang="ko-KR" sz="28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28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lang="en-US" altLang="ko-KR" sz="28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  <m:sub>
                          <m:r>
                            <a:rPr lang="en-US" altLang="ko-KR" sz="2800" b="0" i="1" smtClean="0">
                              <a:latin typeface="Cambria Math" charset="0"/>
                              <a:ea typeface="나눔바른고딕OTF Bold" charset="-127"/>
                            </a:rPr>
                            <m:t>𝑡</m:t>
                          </m:r>
                        </m:sub>
                      </m:sSub>
                      <m:r>
                        <a:rPr lang="en-US" altLang="ko-KR" sz="2800" i="1">
                          <a:latin typeface="Cambria Math" charset="0"/>
                          <a:ea typeface="나눔바른고딕OTF Bold" charset="-127"/>
                        </a:rPr>
                        <m:t>=</m:t>
                      </m:r>
                      <m:r>
                        <a:rPr lang="en-US" altLang="ko-KR" sz="2800" i="1">
                          <a:latin typeface="Cambria Math" charset="0"/>
                          <a:ea typeface="나눔바른고딕OTF Bold" charset="-127"/>
                        </a:rPr>
                        <m:t>𝛾</m:t>
                      </m:r>
                      <m:r>
                        <a:rPr lang="en-US" altLang="ko-KR" sz="2800" i="1">
                          <a:latin typeface="Cambria Math" charset="0"/>
                          <a:ea typeface="나눔바른고딕OTF Bold" charset="-127"/>
                        </a:rPr>
                        <m:t>𝐸</m:t>
                      </m:r>
                      <m:sSub>
                        <m:sSubPr>
                          <m:ctrlPr>
                            <a:rPr lang="en-US" altLang="ko-KR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sz="2800" i="1">
                                  <a:latin typeface="Cambria Math" charset="0"/>
                                  <a:ea typeface="나눔바른고딕OTF Bold" charset="-127"/>
                                </a:rPr>
                              </m:ctrlPr>
                            </m:dPr>
                            <m:e>
                              <m:r>
                                <a:rPr lang="en-US" altLang="ko-KR" sz="280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∆</m:t>
                              </m:r>
                              <m:sSup>
                                <m:sSupPr>
                                  <m:ctrlPr>
                                    <a:rPr lang="en-US" altLang="ko-KR" sz="28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28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lang="en-US" altLang="ko-KR" sz="28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  <m:sub>
                          <m:r>
                            <a:rPr lang="en-US" altLang="ko-KR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𝑡</m:t>
                          </m:r>
                          <m:r>
                            <a:rPr lang="en-US" altLang="ko-KR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−1</m:t>
                          </m:r>
                        </m:sub>
                      </m:sSub>
                      <m:r>
                        <a:rPr lang="en-US" altLang="ko-KR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d>
                        <m:dPr>
                          <m:ctrlPr>
                            <a:rPr lang="en-US" altLang="ko-KR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1−</m:t>
                          </m:r>
                          <m:r>
                            <a:rPr lang="en-US" altLang="ko-KR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𝛾</m:t>
                          </m:r>
                        </m:e>
                      </m:d>
                      <m:r>
                        <a:rPr lang="en-US" altLang="ko-KR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∆</m:t>
                      </m:r>
                      <m:sSubSup>
                        <m:sSubSupPr>
                          <m:ctrlPr>
                            <a:rPr lang="en-US" altLang="ko-KR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SupPr>
                        <m:e>
                          <m:r>
                            <a:rPr lang="en-US" altLang="ko-KR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𝑡</m:t>
                          </m:r>
                        </m:sub>
                        <m:sup>
                          <m:r>
                            <a:rPr lang="en-US" altLang="ko-KR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ko-KR" altLang="en-US" sz="2800" dirty="0" smtClean="0">
                  <a:latin typeface="나눔바른고딕OTF Bold" charset="-127"/>
                  <a:ea typeface="나눔바른고딕OTF Bold" charset="-127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072" y="4519520"/>
                <a:ext cx="8251793" cy="531299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575072" y="5250000"/>
                <a:ext cx="8251793" cy="12146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latin typeface="Cambria Math" charset="0"/>
                              <a:ea typeface="나눔바른고딕OTF Bold" charset="-127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latin typeface="Cambria Math" charset="0"/>
                              <a:ea typeface="나눔바른고딕OTF Bold" charset="-127"/>
                            </a:rPr>
                            <m:t>𝜃</m:t>
                          </m:r>
                        </m:e>
                        <m:sub>
                          <m:r>
                            <a:rPr lang="en-US" altLang="ko-KR" sz="2800" b="0" i="1" smtClean="0">
                              <a:latin typeface="Cambria Math" charset="0"/>
                              <a:ea typeface="나눔바른고딕OTF Bold" charset="-127"/>
                            </a:rPr>
                            <m:t>𝑡</m:t>
                          </m:r>
                          <m:r>
                            <a:rPr lang="en-US" altLang="ko-KR" sz="2800" b="0" i="1" smtClean="0">
                              <a:latin typeface="Cambria Math" charset="0"/>
                              <a:ea typeface="나눔바른고딕OTF Bold" charset="-127"/>
                            </a:rPr>
                            <m:t>+1</m:t>
                          </m:r>
                        </m:sub>
                      </m:sSub>
                      <m:r>
                        <a:rPr lang="en-US" altLang="ko-KR" sz="2800" b="0" i="1" smtClean="0">
                          <a:latin typeface="Cambria Math" charset="0"/>
                          <a:ea typeface="나눔바른고딕OTF Bold" charset="-127"/>
                        </a:rPr>
                        <m:t>=</m:t>
                      </m:r>
                      <m:sSub>
                        <m:sSubPr>
                          <m:ctrlPr>
                            <a:rPr lang="en-US" altLang="ko-KR" sz="2800" b="0" i="1" smtClean="0">
                              <a:latin typeface="Cambria Math" charset="0"/>
                              <a:ea typeface="나눔바른고딕OTF Bold" charset="-127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latin typeface="Cambria Math" charset="0"/>
                              <a:ea typeface="나눔바른고딕OTF Bold" charset="-127"/>
                            </a:rPr>
                            <m:t>𝜃</m:t>
                          </m:r>
                        </m:e>
                        <m:sub>
                          <m:r>
                            <a:rPr lang="en-US" altLang="ko-KR" sz="2800" b="0" i="1" smtClean="0">
                              <a:latin typeface="Cambria Math" charset="0"/>
                              <a:ea typeface="나눔바른고딕OTF Bold" charset="-127"/>
                            </a:rPr>
                            <m:t>𝑡</m:t>
                          </m:r>
                        </m:sub>
                      </m:sSub>
                      <m:r>
                        <a:rPr lang="en-US" altLang="ko-KR" sz="2800" b="0" i="1" smtClean="0">
                          <a:latin typeface="Cambria Math" charset="0"/>
                          <a:ea typeface="나눔바른고딕OTF Bold" charset="-127"/>
                        </a:rPr>
                        <m:t>−</m:t>
                      </m:r>
                      <m:f>
                        <m:fPr>
                          <m:ctrlPr>
                            <a:rPr lang="en-US" altLang="ko-KR" sz="2800" b="0" i="1" smtClean="0">
                              <a:latin typeface="Cambria Math" charset="0"/>
                              <a:ea typeface="나눔바른고딕OTF Bold" charset="-127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altLang="ko-KR" sz="2800" b="0" i="1" smtClean="0">
                                  <a:latin typeface="Cambria Math" charset="0"/>
                                  <a:ea typeface="나눔바른고딕OTF Bold" charset="-127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ko-KR" sz="2800" b="0" i="1" smtClean="0">
                                  <a:latin typeface="Cambria Math" charset="0"/>
                                  <a:ea typeface="나눔바른고딕OTF Bold" charset="-127"/>
                                </a:rPr>
                                <m:t>𝐸</m:t>
                              </m:r>
                              <m:sSub>
                                <m:sSubPr>
                                  <m:ctrlPr>
                                    <a:rPr lang="en-US" altLang="ko-KR" sz="2800" b="0" i="1" smtClean="0">
                                      <a:latin typeface="Cambria Math" charset="0"/>
                                      <a:ea typeface="나눔바른고딕OTF Bold" charset="-127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altLang="ko-KR" sz="2800" b="0" i="1" smtClean="0">
                                          <a:latin typeface="Cambria Math" charset="0"/>
                                          <a:ea typeface="나눔바른고딕OTF Bold" charset="-127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2800" b="0" i="1" smtClean="0">
                                          <a:latin typeface="Cambria Math" charset="0"/>
                                          <a:ea typeface="나눔바른고딕OTF Bold" charset="-127"/>
                                        </a:rPr>
                                        <m:t>∆</m:t>
                                      </m:r>
                                      <m:sSup>
                                        <m:sSupPr>
                                          <m:ctrlPr>
                                            <a:rPr lang="en-US" altLang="ko-KR" sz="2800" b="0" i="1" smtClean="0">
                                              <a:latin typeface="Cambria Math" charset="0"/>
                                              <a:ea typeface="나눔바른고딕OTF Bold" charset="-127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ko-KR" sz="2800" b="0" i="1" smtClean="0">
                                              <a:latin typeface="Cambria Math" charset="0"/>
                                              <a:ea typeface="나눔바른고딕OTF Bold" charset="-127"/>
                                            </a:rPr>
                                            <m:t>𝜃</m:t>
                                          </m:r>
                                        </m:e>
                                        <m:sup>
                                          <m:r>
                                            <a:rPr lang="en-US" altLang="ko-KR" sz="2800" b="0" i="1" smtClean="0">
                                              <a:latin typeface="Cambria Math" charset="0"/>
                                              <a:ea typeface="나눔바른고딕OTF Bold" charset="-127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  <m:sub>
                                  <m:r>
                                    <a:rPr lang="en-US" altLang="ko-KR" sz="2800" b="0" i="1" smtClean="0">
                                      <a:latin typeface="Cambria Math" charset="0"/>
                                      <a:ea typeface="나눔바른고딕OTF Bold" charset="-127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altLang="ko-KR" sz="2800" b="0" i="1" smtClean="0">
                                  <a:latin typeface="Cambria Math" charset="0"/>
                                  <a:ea typeface="나눔바른고딕OTF Bold" charset="-127"/>
                                </a:rPr>
                                <m:t>+</m:t>
                              </m:r>
                              <m:r>
                                <a:rPr lang="en-US" altLang="ko-KR" sz="2800" b="0" i="1" smtClean="0">
                                  <a:latin typeface="Cambria Math" charset="0"/>
                                  <a:ea typeface="나눔바른고딕OTF Bold" charset="-127"/>
                                </a:rPr>
                                <m:t>𝜖</m:t>
                              </m:r>
                            </m:e>
                          </m:ra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ko-KR" sz="2800" b="0" i="1" smtClean="0">
                                  <a:latin typeface="Cambria Math" charset="0"/>
                                  <a:ea typeface="나눔바른고딕OTF Bold" charset="-127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ko-KR" sz="2800" b="0" i="1" smtClean="0">
                                  <a:latin typeface="Cambria Math" charset="0"/>
                                  <a:ea typeface="나눔바른고딕OTF Bold" charset="-127"/>
                                </a:rPr>
                                <m:t>𝐸</m:t>
                              </m:r>
                              <m:sSub>
                                <m:sSubPr>
                                  <m:ctrlPr>
                                    <a:rPr lang="en-US" altLang="ko-KR" sz="2800" b="0" i="1" smtClean="0">
                                      <a:latin typeface="Cambria Math" charset="0"/>
                                      <a:ea typeface="나눔바른고딕OTF Bold" charset="-127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altLang="ko-KR" sz="2800" b="0" i="1" smtClean="0">
                                          <a:latin typeface="Cambria Math" charset="0"/>
                                          <a:ea typeface="나눔바른고딕OTF Bold" charset="-127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altLang="ko-KR" sz="2800" b="0" i="1" smtClean="0">
                                              <a:latin typeface="Cambria Math" charset="0"/>
                                              <a:ea typeface="나눔바른고딕OTF Bold" charset="-127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ko-KR" sz="2800" b="0" i="1" smtClean="0">
                                              <a:latin typeface="Cambria Math" charset="0"/>
                                              <a:ea typeface="나눔바른고딕OTF Bold" charset="-127"/>
                                            </a:rPr>
                                            <m:t>𝑔</m:t>
                                          </m:r>
                                        </m:e>
                                        <m:sup>
                                          <m:r>
                                            <a:rPr lang="en-US" altLang="ko-KR" sz="2800" b="0" i="1" smtClean="0">
                                              <a:latin typeface="Cambria Math" charset="0"/>
                                              <a:ea typeface="나눔바른고딕OTF Bold" charset="-127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  <m:sub>
                                  <m:r>
                                    <a:rPr lang="en-US" altLang="ko-KR" sz="2800" b="0" i="1" smtClean="0">
                                      <a:latin typeface="Cambria Math" charset="0"/>
                                      <a:ea typeface="나눔바른고딕OTF Bold" charset="-127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altLang="ko-KR" sz="2800" b="0" i="1" smtClean="0">
                                  <a:latin typeface="Cambria Math" charset="0"/>
                                  <a:ea typeface="나눔바른고딕OTF Bold" charset="-127"/>
                                </a:rPr>
                                <m:t>+</m:t>
                              </m:r>
                              <m:r>
                                <a:rPr lang="en-US" altLang="ko-KR" sz="2800" b="0" i="1" smtClean="0">
                                  <a:latin typeface="Cambria Math" charset="0"/>
                                  <a:ea typeface="나눔바른고딕OTF Bold" charset="-127"/>
                                </a:rPr>
                                <m:t>𝜖</m:t>
                              </m:r>
                              <m:r>
                                <a:rPr lang="en-US" altLang="ko-KR" sz="2800" b="0" i="1" smtClean="0">
                                  <a:latin typeface="Cambria Math" charset="0"/>
                                  <a:ea typeface="나눔바른고딕OTF Bold" charset="-127"/>
                                </a:rPr>
                                <m:t> </m:t>
                              </m:r>
                            </m:e>
                          </m:rad>
                        </m:den>
                      </m:f>
                      <m:sSub>
                        <m:sSubPr>
                          <m:ctrlPr>
                            <a:rPr lang="en-US" altLang="ko-KR" sz="2800" b="0" i="1" smtClean="0">
                              <a:latin typeface="Cambria Math" charset="0"/>
                              <a:ea typeface="나눔바른고딕OTF Bold" charset="-127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latin typeface="Cambria Math" charset="0"/>
                              <a:ea typeface="나눔바른고딕OTF Bold" charset="-127"/>
                            </a:rPr>
                            <m:t>𝑔</m:t>
                          </m:r>
                        </m:e>
                        <m:sub>
                          <m:r>
                            <a:rPr lang="en-US" altLang="ko-KR" sz="2800" b="0" i="1" smtClean="0">
                              <a:latin typeface="Cambria Math" charset="0"/>
                              <a:ea typeface="나눔바른고딕OTF Bold" charset="-127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ko-KR" altLang="en-US" sz="2800" dirty="0" smtClean="0">
                  <a:latin typeface="나눔바른고딕OTF Bold" charset="-127"/>
                  <a:ea typeface="나눔바른고딕OTF Bold" charset="-127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072" y="5250000"/>
                <a:ext cx="8251793" cy="121469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1652743" y="5126415"/>
            <a:ext cx="26741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rgbClr val="FF0000"/>
                </a:solidFill>
                <a:latin typeface="나눔바른고딕OTF Bold" charset="-127"/>
                <a:ea typeface="나눔바른고딕OTF Bold" charset="-127"/>
              </a:rPr>
              <a:t>No learning rate!</a:t>
            </a:r>
            <a:endParaRPr lang="ko-KR" altLang="en-US" sz="2400" b="1" dirty="0" smtClean="0">
              <a:solidFill>
                <a:srgbClr val="FF0000"/>
              </a:solidFill>
              <a:latin typeface="나눔바른고딕OTF Bold" charset="-127"/>
              <a:ea typeface="나눔바른고딕OTF Bold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37132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Exponential moving average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12</a:t>
            </a:fld>
            <a:endParaRPr lang="ko-KR" altLang="en-US"/>
          </a:p>
        </p:txBody>
      </p:sp>
      <p:pic>
        <p:nvPicPr>
          <p:cNvPr id="2050" name="Picture 2" descr="exponential moving average reacts faster to price changes than the simple moving aver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141760"/>
            <a:ext cx="7632848" cy="5137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8758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ko-KR" dirty="0" smtClean="0"/>
              <a:t>RMSprop</a:t>
            </a:r>
            <a:endParaRPr lang="en-US" altLang="ko-KR" dirty="0"/>
          </a:p>
        </p:txBody>
      </p:sp>
      <p:sp>
        <p:nvSpPr>
          <p:cNvPr id="3" name="TextBox 2"/>
          <p:cNvSpPr txBox="1"/>
          <p:nvPr/>
        </p:nvSpPr>
        <p:spPr>
          <a:xfrm>
            <a:off x="640687" y="1484784"/>
            <a:ext cx="825179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나눔바른고딕OTF Bold" charset="-127"/>
                <a:ea typeface="나눔바른고딕OTF Bold" charset="-127"/>
              </a:rPr>
              <a:t>RMSprop is an unpublished, adaptive learning rate method proposed by Geoff Hinton in his lecture.. </a:t>
            </a:r>
            <a:endParaRPr lang="ko-KR" altLang="en-US" sz="2800" dirty="0" smtClean="0">
              <a:latin typeface="나눔바른고딕OTF Bold" charset="-127"/>
              <a:ea typeface="나눔바른고딕OTF Bold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462969" y="3415730"/>
                <a:ext cx="8251793" cy="5312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latin typeface="Cambria Math" charset="0"/>
                          <a:ea typeface="나눔바른고딕OTF Bold" charset="-127"/>
                        </a:rPr>
                        <m:t>𝐸</m:t>
                      </m:r>
                      <m:sSub>
                        <m:sSubPr>
                          <m:ctrlPr>
                            <a:rPr lang="en-US" altLang="ko-KR" sz="2800" b="0" i="1" smtClean="0">
                              <a:latin typeface="Cambria Math" charset="0"/>
                              <a:ea typeface="나눔바른고딕OTF Bold" charset="-127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sz="2800" b="0" i="1" smtClean="0">
                                  <a:latin typeface="Cambria Math" charset="0"/>
                                  <a:ea typeface="나눔바른고딕OTF Bold" charset="-127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ko-KR" sz="2800" b="0" i="1" smtClean="0">
                                      <a:latin typeface="Cambria Math" charset="0"/>
                                      <a:ea typeface="나눔바른고딕OTF Bold" charset="-127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2800" b="0" i="1" smtClean="0">
                                      <a:latin typeface="Cambria Math" charset="0"/>
                                      <a:ea typeface="나눔바른고딕OTF Bold" charset="-127"/>
                                    </a:rPr>
                                    <m:t>𝑔</m:t>
                                  </m:r>
                                </m:e>
                                <m:sup>
                                  <m:r>
                                    <a:rPr lang="en-US" altLang="ko-KR" sz="2800" b="0" i="1" smtClean="0">
                                      <a:latin typeface="Cambria Math" charset="0"/>
                                      <a:ea typeface="나눔바른고딕OTF Bold" charset="-127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  <m:sub>
                          <m:r>
                            <a:rPr lang="en-US" altLang="ko-KR" sz="2800" b="0" i="1" smtClean="0">
                              <a:latin typeface="Cambria Math" charset="0"/>
                              <a:ea typeface="나눔바른고딕OTF Bold" charset="-127"/>
                            </a:rPr>
                            <m:t>𝑡</m:t>
                          </m:r>
                        </m:sub>
                      </m:sSub>
                      <m:r>
                        <a:rPr lang="en-US" altLang="ko-KR" sz="2800" b="0" i="1" smtClean="0">
                          <a:latin typeface="Cambria Math" charset="0"/>
                          <a:ea typeface="나눔바른고딕OTF Bold" charset="-127"/>
                        </a:rPr>
                        <m:t>=</m:t>
                      </m:r>
                      <m:r>
                        <a:rPr lang="en-US" altLang="ko-KR" sz="2800" b="0" i="1" smtClean="0">
                          <a:latin typeface="Cambria Math" charset="0"/>
                          <a:ea typeface="나눔바른고딕OTF Bold" charset="-127"/>
                        </a:rPr>
                        <m:t>𝛾</m:t>
                      </m:r>
                      <m:r>
                        <a:rPr lang="en-US" altLang="ko-KR" sz="2800" b="0" i="1" smtClean="0">
                          <a:latin typeface="Cambria Math" charset="0"/>
                          <a:ea typeface="나눔바른고딕OTF Bold" charset="-127"/>
                        </a:rPr>
                        <m:t>𝐸</m:t>
                      </m:r>
                      <m:sSub>
                        <m:sSubPr>
                          <m:ctrlPr>
                            <a:rPr lang="en-US" altLang="ko-KR" sz="2800" b="0" i="1" smtClean="0">
                              <a:latin typeface="Cambria Math" charset="0"/>
                              <a:ea typeface="나눔바른고딕OTF Bold" charset="-127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sz="2800" b="0" i="1" smtClean="0">
                                  <a:latin typeface="Cambria Math" charset="0"/>
                                  <a:ea typeface="나눔바른고딕OTF Bold" charset="-127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ko-KR" sz="2800" b="0" i="1" smtClean="0">
                                      <a:latin typeface="Cambria Math" charset="0"/>
                                      <a:ea typeface="나눔바른고딕OTF Bold" charset="-127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2800" b="0" i="1" smtClean="0">
                                      <a:latin typeface="Cambria Math" charset="0"/>
                                      <a:ea typeface="나눔바른고딕OTF Bold" charset="-127"/>
                                    </a:rPr>
                                    <m:t>𝑔</m:t>
                                  </m:r>
                                </m:e>
                                <m:sup>
                                  <m:r>
                                    <a:rPr lang="en-US" altLang="ko-KR" sz="2800" b="0" i="1" smtClean="0">
                                      <a:latin typeface="Cambria Math" charset="0"/>
                                      <a:ea typeface="나눔바른고딕OTF Bold" charset="-127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  <m:sub>
                          <m:r>
                            <a:rPr lang="en-US" altLang="ko-KR" sz="2800" b="0" i="1" smtClean="0">
                              <a:latin typeface="Cambria Math" charset="0"/>
                              <a:ea typeface="나눔바른고딕OTF Bold" charset="-127"/>
                            </a:rPr>
                            <m:t>𝑡</m:t>
                          </m:r>
                          <m:r>
                            <a:rPr lang="en-US" altLang="ko-KR" sz="2800" b="0" i="1" smtClean="0">
                              <a:latin typeface="Cambria Math" charset="0"/>
                              <a:ea typeface="나눔바른고딕OTF Bold" charset="-127"/>
                            </a:rPr>
                            <m:t>−1</m:t>
                          </m:r>
                        </m:sub>
                      </m:sSub>
                      <m:r>
                        <a:rPr lang="en-US" altLang="ko-KR" sz="2800" b="0" i="1" smtClean="0">
                          <a:latin typeface="Cambria Math" charset="0"/>
                          <a:ea typeface="나눔바른고딕OTF Bold" charset="-127"/>
                        </a:rPr>
                        <m:t>+</m:t>
                      </m:r>
                      <m:d>
                        <m:dPr>
                          <m:ctrlPr>
                            <a:rPr lang="en-US" altLang="ko-KR" sz="2800" b="0" i="1" smtClean="0">
                              <a:latin typeface="Cambria Math" charset="0"/>
                              <a:ea typeface="나눔바른고딕OTF Bold" charset="-127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latin typeface="Cambria Math" charset="0"/>
                              <a:ea typeface="나눔바른고딕OTF Bold" charset="-127"/>
                            </a:rPr>
                            <m:t>1−</m:t>
                          </m:r>
                          <m:r>
                            <a:rPr lang="en-US" altLang="ko-KR" sz="2800" b="0" i="1" smtClean="0">
                              <a:latin typeface="Cambria Math" charset="0"/>
                              <a:ea typeface="나눔바른고딕OTF Bold" charset="-127"/>
                            </a:rPr>
                            <m:t>𝛾</m:t>
                          </m:r>
                        </m:e>
                      </m:d>
                      <m:sSubSup>
                        <m:sSubSupPr>
                          <m:ctrlPr>
                            <a:rPr lang="en-US" altLang="ko-KR" sz="2800" b="0" i="1" smtClean="0">
                              <a:latin typeface="Cambria Math" charset="0"/>
                              <a:ea typeface="나눔바른고딕OTF Bold" charset="-127"/>
                            </a:rPr>
                          </m:ctrlPr>
                        </m:sSubSupPr>
                        <m:e>
                          <m:r>
                            <a:rPr lang="en-US" altLang="ko-KR" sz="2800" b="0" i="1" smtClean="0">
                              <a:latin typeface="Cambria Math" charset="0"/>
                              <a:ea typeface="나눔바른고딕OTF Bold" charset="-127"/>
                            </a:rPr>
                            <m:t>𝑔</m:t>
                          </m:r>
                        </m:e>
                        <m:sub>
                          <m:r>
                            <a:rPr lang="en-US" altLang="ko-KR" sz="2800" b="0" i="1" smtClean="0">
                              <a:latin typeface="Cambria Math" charset="0"/>
                              <a:ea typeface="나눔바른고딕OTF Bold" charset="-127"/>
                            </a:rPr>
                            <m:t>𝑡</m:t>
                          </m:r>
                        </m:sub>
                        <m:sup>
                          <m:r>
                            <a:rPr lang="en-US" altLang="ko-KR" sz="2800" b="0" i="1" smtClean="0">
                              <a:latin typeface="Cambria Math" charset="0"/>
                              <a:ea typeface="나눔바른고딕OTF Bold" charset="-127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ko-KR" altLang="en-US" sz="2800" dirty="0" smtClean="0">
                  <a:latin typeface="나눔바른고딕OTF Bold" charset="-127"/>
                  <a:ea typeface="나눔바른고딕OTF Bold" charset="-127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969" y="3415730"/>
                <a:ext cx="8251793" cy="531299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462968" y="4362234"/>
                <a:ext cx="8251793" cy="10109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latin typeface="Cambria Math" charset="0"/>
                              <a:ea typeface="나눔바른고딕OTF Bold" charset="-127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latin typeface="Cambria Math" charset="0"/>
                              <a:ea typeface="나눔바른고딕OTF Bold" charset="-127"/>
                            </a:rPr>
                            <m:t>𝜃</m:t>
                          </m:r>
                        </m:e>
                        <m:sub>
                          <m:r>
                            <a:rPr lang="en-US" altLang="ko-KR" sz="2800" b="0" i="1" smtClean="0">
                              <a:latin typeface="Cambria Math" charset="0"/>
                              <a:ea typeface="나눔바른고딕OTF Bold" charset="-127"/>
                            </a:rPr>
                            <m:t>𝑡</m:t>
                          </m:r>
                          <m:r>
                            <a:rPr lang="en-US" altLang="ko-KR" sz="2800" b="0" i="1" smtClean="0">
                              <a:latin typeface="Cambria Math" charset="0"/>
                              <a:ea typeface="나눔바른고딕OTF Bold" charset="-127"/>
                            </a:rPr>
                            <m:t>+1</m:t>
                          </m:r>
                        </m:sub>
                      </m:sSub>
                      <m:r>
                        <a:rPr lang="en-US" altLang="ko-KR" sz="2800" b="0" i="1" smtClean="0">
                          <a:latin typeface="Cambria Math" charset="0"/>
                          <a:ea typeface="나눔바른고딕OTF Bold" charset="-127"/>
                        </a:rPr>
                        <m:t>=</m:t>
                      </m:r>
                      <m:sSub>
                        <m:sSubPr>
                          <m:ctrlPr>
                            <a:rPr lang="en-US" altLang="ko-KR" sz="2800" b="0" i="1" smtClean="0">
                              <a:latin typeface="Cambria Math" charset="0"/>
                              <a:ea typeface="나눔바른고딕OTF Bold" charset="-127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latin typeface="Cambria Math" charset="0"/>
                              <a:ea typeface="나눔바른고딕OTF Bold" charset="-127"/>
                            </a:rPr>
                            <m:t>𝜃</m:t>
                          </m:r>
                        </m:e>
                        <m:sub>
                          <m:r>
                            <a:rPr lang="en-US" altLang="ko-KR" sz="2800" b="0" i="1" smtClean="0">
                              <a:latin typeface="Cambria Math" charset="0"/>
                              <a:ea typeface="나눔바른고딕OTF Bold" charset="-127"/>
                            </a:rPr>
                            <m:t>𝑡</m:t>
                          </m:r>
                        </m:sub>
                      </m:sSub>
                      <m:r>
                        <a:rPr lang="en-US" altLang="ko-KR" sz="2800" b="0" i="1" smtClean="0">
                          <a:latin typeface="Cambria Math" charset="0"/>
                          <a:ea typeface="나눔바른고딕OTF Bold" charset="-127"/>
                        </a:rPr>
                        <m:t>−</m:t>
                      </m:r>
                      <m:f>
                        <m:fPr>
                          <m:ctrlPr>
                            <a:rPr lang="en-US" altLang="ko-KR" sz="2800" b="0" i="1" smtClean="0">
                              <a:latin typeface="Cambria Math" charset="0"/>
                              <a:ea typeface="나눔바른고딕OTF Bold" charset="-127"/>
                            </a:rPr>
                          </m:ctrlPr>
                        </m:fPr>
                        <m:num>
                          <m:r>
                            <a:rPr lang="en-US" altLang="ko-KR" sz="2800" b="0" i="1" smtClean="0">
                              <a:latin typeface="Cambria Math" charset="0"/>
                              <a:ea typeface="나눔바른고딕OTF Bold" charset="-127"/>
                            </a:rPr>
                            <m:t>𝜂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ko-KR" sz="2800" b="0" i="1" smtClean="0">
                                  <a:latin typeface="Cambria Math" charset="0"/>
                                  <a:ea typeface="나눔바른고딕OTF Bold" charset="-127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ko-KR" sz="2800" b="0" i="1" smtClean="0">
                                  <a:latin typeface="Cambria Math" charset="0"/>
                                  <a:ea typeface="나눔바른고딕OTF Bold" charset="-127"/>
                                </a:rPr>
                                <m:t>𝐸</m:t>
                              </m:r>
                              <m:sSub>
                                <m:sSubPr>
                                  <m:ctrlPr>
                                    <a:rPr lang="en-US" altLang="ko-KR" sz="2800" b="0" i="1" smtClean="0">
                                      <a:latin typeface="Cambria Math" charset="0"/>
                                      <a:ea typeface="나눔바른고딕OTF Bold" charset="-127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altLang="ko-KR" sz="2800" b="0" i="1" smtClean="0">
                                          <a:latin typeface="Cambria Math" charset="0"/>
                                          <a:ea typeface="나눔바른고딕OTF Bold" charset="-127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altLang="ko-KR" sz="2800" b="0" i="1" smtClean="0">
                                              <a:latin typeface="Cambria Math" charset="0"/>
                                              <a:ea typeface="나눔바른고딕OTF Bold" charset="-127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ko-KR" sz="2800" b="0" i="1" smtClean="0">
                                              <a:latin typeface="Cambria Math" charset="0"/>
                                              <a:ea typeface="나눔바른고딕OTF Bold" charset="-127"/>
                                            </a:rPr>
                                            <m:t>𝑔</m:t>
                                          </m:r>
                                        </m:e>
                                        <m:sup>
                                          <m:r>
                                            <a:rPr lang="en-US" altLang="ko-KR" sz="2800" b="0" i="1" smtClean="0">
                                              <a:latin typeface="Cambria Math" charset="0"/>
                                              <a:ea typeface="나눔바른고딕OTF Bold" charset="-127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  <m:sub>
                                  <m:r>
                                    <a:rPr lang="en-US" altLang="ko-KR" sz="2800" b="0" i="1" smtClean="0">
                                      <a:latin typeface="Cambria Math" charset="0"/>
                                      <a:ea typeface="나눔바른고딕OTF Bold" charset="-127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altLang="ko-KR" sz="2800" b="0" i="1" smtClean="0">
                                  <a:latin typeface="Cambria Math" charset="0"/>
                                  <a:ea typeface="나눔바른고딕OTF Bold" charset="-127"/>
                                </a:rPr>
                                <m:t>+</m:t>
                              </m:r>
                              <m:r>
                                <a:rPr lang="en-US" altLang="ko-KR" sz="2800" b="0" i="1" smtClean="0">
                                  <a:latin typeface="Cambria Math" charset="0"/>
                                  <a:ea typeface="나눔바른고딕OTF Bold" charset="-127"/>
                                </a:rPr>
                                <m:t>𝜖</m:t>
                              </m:r>
                              <m:r>
                                <a:rPr lang="en-US" altLang="ko-KR" sz="2800" b="0" i="1" smtClean="0">
                                  <a:latin typeface="Cambria Math" charset="0"/>
                                  <a:ea typeface="나눔바른고딕OTF Bold" charset="-127"/>
                                </a:rPr>
                                <m:t> </m:t>
                              </m:r>
                            </m:e>
                          </m:rad>
                        </m:den>
                      </m:f>
                      <m:sSub>
                        <m:sSubPr>
                          <m:ctrlPr>
                            <a:rPr lang="en-US" altLang="ko-KR" sz="2800" b="0" i="1" smtClean="0">
                              <a:latin typeface="Cambria Math" charset="0"/>
                              <a:ea typeface="나눔바른고딕OTF Bold" charset="-127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latin typeface="Cambria Math" charset="0"/>
                              <a:ea typeface="나눔바른고딕OTF Bold" charset="-127"/>
                            </a:rPr>
                            <m:t>𝑔</m:t>
                          </m:r>
                        </m:e>
                        <m:sub>
                          <m:r>
                            <a:rPr lang="en-US" altLang="ko-KR" sz="2800" b="0" i="1" smtClean="0">
                              <a:latin typeface="Cambria Math" charset="0"/>
                              <a:ea typeface="나눔바른고딕OTF Bold" charset="-127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ko-KR" altLang="en-US" sz="2800" dirty="0" smtClean="0">
                  <a:latin typeface="나눔바른고딕OTF Bold" charset="-127"/>
                  <a:ea typeface="나눔바른고딕OTF Bold" charset="-127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968" y="4362234"/>
                <a:ext cx="8251793" cy="101098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446" y="1347597"/>
            <a:ext cx="7528644" cy="519886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31954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fontAlgn="base"/>
            <a:r>
              <a:rPr lang="en-US" altLang="ko-KR" dirty="0" smtClean="0"/>
              <a:t>Adam</a:t>
            </a:r>
            <a:endParaRPr lang="en-US" altLang="ko-KR" dirty="0"/>
          </a:p>
        </p:txBody>
      </p:sp>
      <p:sp>
        <p:nvSpPr>
          <p:cNvPr id="3" name="TextBox 2"/>
          <p:cNvSpPr txBox="1"/>
          <p:nvPr/>
        </p:nvSpPr>
        <p:spPr>
          <a:xfrm>
            <a:off x="456903" y="1484784"/>
            <a:ext cx="825179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나눔바른고딕OTF Bold" charset="-127"/>
                <a:ea typeface="나눔바른고딕OTF Bold" charset="-127"/>
              </a:rPr>
              <a:t>Adaptive Moment Estimation (Adam) stores both exponentially decaying average of past gradients and and squared gradients. </a:t>
            </a:r>
            <a:endParaRPr lang="ko-KR" altLang="en-US" sz="2800" dirty="0" smtClean="0">
              <a:latin typeface="나눔바른고딕OTF Bold" charset="-127"/>
              <a:ea typeface="나눔바른고딕OTF Bold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-79394" y="3140968"/>
                <a:ext cx="8251793" cy="5312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latin typeface="Cambria Math" charset="0"/>
                              <a:ea typeface="나눔바른고딕OTF Bold" charset="-127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latin typeface="Cambria Math" charset="0"/>
                              <a:ea typeface="나눔바른고딕OTF Bold" charset="-127"/>
                            </a:rPr>
                            <m:t>𝑚</m:t>
                          </m:r>
                        </m:e>
                        <m:sub>
                          <m:r>
                            <a:rPr lang="en-US" altLang="ko-KR" sz="2800" b="0" i="1" smtClean="0">
                              <a:latin typeface="Cambria Math" charset="0"/>
                              <a:ea typeface="나눔바른고딕OTF Bold" charset="-127"/>
                            </a:rPr>
                            <m:t>𝑡</m:t>
                          </m:r>
                        </m:sub>
                      </m:sSub>
                      <m:r>
                        <a:rPr lang="en-US" altLang="ko-KR" sz="2800" b="0" i="1" smtClean="0">
                          <a:latin typeface="Cambria Math" charset="0"/>
                          <a:ea typeface="나눔바른고딕OTF Bold" charset="-127"/>
                        </a:rPr>
                        <m:t>=</m:t>
                      </m:r>
                      <m:sSub>
                        <m:sSubPr>
                          <m:ctrlPr>
                            <a:rPr lang="en-US" altLang="ko-KR" sz="2800" b="0" i="1" smtClean="0">
                              <a:latin typeface="Cambria Math" charset="0"/>
                              <a:ea typeface="나눔바른고딕OTF Bold" charset="-127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latin typeface="Cambria Math" charset="0"/>
                              <a:ea typeface="나눔바른고딕OTF Bold" charset="-127"/>
                            </a:rPr>
                            <m:t>𝛽</m:t>
                          </m:r>
                        </m:e>
                        <m:sub>
                          <m:r>
                            <a:rPr lang="en-US" altLang="ko-KR" sz="2800" b="0" i="1" smtClean="0">
                              <a:latin typeface="Cambria Math" charset="0"/>
                              <a:ea typeface="나눔바른고딕OTF Bold" charset="-127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800" b="0" i="1" smtClean="0">
                              <a:latin typeface="Cambria Math" charset="0"/>
                              <a:ea typeface="나눔바른고딕OTF Bold" charset="-127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latin typeface="Cambria Math" charset="0"/>
                              <a:ea typeface="나눔바른고딕OTF Bold" charset="-127"/>
                            </a:rPr>
                            <m:t>𝑚</m:t>
                          </m:r>
                        </m:e>
                        <m:sub>
                          <m:r>
                            <a:rPr lang="en-US" altLang="ko-KR" sz="2800" b="0" i="1" smtClean="0">
                              <a:latin typeface="Cambria Math" charset="0"/>
                              <a:ea typeface="나눔바른고딕OTF Bold" charset="-127"/>
                            </a:rPr>
                            <m:t>𝑡</m:t>
                          </m:r>
                          <m:r>
                            <a:rPr lang="en-US" altLang="ko-KR" sz="2800" b="0" i="1" smtClean="0">
                              <a:latin typeface="Cambria Math" charset="0"/>
                              <a:ea typeface="나눔바른고딕OTF Bold" charset="-127"/>
                            </a:rPr>
                            <m:t>−1</m:t>
                          </m:r>
                        </m:sub>
                      </m:sSub>
                      <m:r>
                        <a:rPr lang="en-US" altLang="ko-KR" sz="2800" b="0" i="1" smtClean="0">
                          <a:latin typeface="Cambria Math" charset="0"/>
                          <a:ea typeface="나눔바른고딕OTF Bold" charset="-127"/>
                        </a:rPr>
                        <m:t>+</m:t>
                      </m:r>
                      <m:d>
                        <m:dPr>
                          <m:ctrlPr>
                            <a:rPr lang="en-US" altLang="ko-KR" sz="2800" b="0" i="1" smtClean="0">
                              <a:latin typeface="Cambria Math" charset="0"/>
                              <a:ea typeface="나눔바른고딕OTF Bold" charset="-127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latin typeface="Cambria Math" charset="0"/>
                              <a:ea typeface="나눔바른고딕OTF Bold" charset="-127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latin typeface="Cambria Math" charset="0"/>
                                  <a:ea typeface="나눔바른고딕OTF Bold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latin typeface="Cambria Math" charset="0"/>
                                  <a:ea typeface="나눔바른고딕OTF Bold" charset="-127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latin typeface="Cambria Math" charset="0"/>
                                  <a:ea typeface="나눔바른고딕OTF Bold" charset="-127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altLang="ko-KR" sz="2800" b="0" i="1" smtClean="0">
                              <a:latin typeface="Cambria Math" charset="0"/>
                              <a:ea typeface="나눔바른고딕OTF Bold" charset="-127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latin typeface="Cambria Math" charset="0"/>
                              <a:ea typeface="나눔바른고딕OTF Bold" charset="-127"/>
                            </a:rPr>
                            <m:t>𝑔</m:t>
                          </m:r>
                        </m:e>
                        <m:sub>
                          <m:r>
                            <a:rPr lang="en-US" altLang="ko-KR" sz="2800" b="0" i="1" smtClean="0">
                              <a:latin typeface="Cambria Math" charset="0"/>
                              <a:ea typeface="나눔바른고딕OTF Bold" charset="-127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ko-KR" altLang="en-US" sz="2800" dirty="0" smtClean="0">
                  <a:latin typeface="나눔바른고딕OTF Bold" charset="-127"/>
                  <a:ea typeface="나눔바른고딕OTF Bold" charset="-127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9394" y="3140968"/>
                <a:ext cx="8251793" cy="531299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-43874" y="3871448"/>
                <a:ext cx="8251793" cy="5312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latin typeface="Cambria Math" charset="0"/>
                              <a:ea typeface="나눔바른고딕OTF Bold" charset="-127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latin typeface="Cambria Math" charset="0"/>
                              <a:ea typeface="나눔바른고딕OTF Bold" charset="-127"/>
                            </a:rPr>
                            <m:t>𝑣</m:t>
                          </m:r>
                        </m:e>
                        <m:sub>
                          <m:r>
                            <a:rPr lang="en-US" altLang="ko-KR" sz="2800" b="0" i="1" smtClean="0">
                              <a:latin typeface="Cambria Math" charset="0"/>
                              <a:ea typeface="나눔바른고딕OTF Bold" charset="-127"/>
                            </a:rPr>
                            <m:t>𝑡</m:t>
                          </m:r>
                        </m:sub>
                      </m:sSub>
                      <m:r>
                        <a:rPr lang="en-US" altLang="ko-KR" sz="2800" i="1">
                          <a:latin typeface="Cambria Math" charset="0"/>
                          <a:ea typeface="나눔바른고딕OTF Bold" charset="-127"/>
                        </a:rPr>
                        <m:t>=</m:t>
                      </m:r>
                      <m:sSub>
                        <m:sSubPr>
                          <m:ctrlPr>
                            <a:rPr lang="en-US" altLang="ko-KR" sz="2800" i="1">
                              <a:latin typeface="Cambria Math" charset="0"/>
                              <a:ea typeface="나눔바른고딕OTF Bold" charset="-127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latin typeface="Cambria Math" charset="0"/>
                              <a:ea typeface="나눔바른고딕OTF Bold" charset="-127"/>
                            </a:rPr>
                            <m:t>𝛽</m:t>
                          </m:r>
                        </m:e>
                        <m:sub>
                          <m:r>
                            <a:rPr lang="en-US" altLang="ko-KR" sz="2800" b="0" i="1" smtClean="0">
                              <a:latin typeface="Cambria Math" charset="0"/>
                              <a:ea typeface="나눔바른고딕OTF Bold" charset="-127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800" i="1">
                              <a:latin typeface="Cambria Math" charset="0"/>
                              <a:ea typeface="나눔바른고딕OTF Bold" charset="-127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latin typeface="Cambria Math" charset="0"/>
                              <a:ea typeface="나눔바른고딕OTF Bold" charset="-127"/>
                            </a:rPr>
                            <m:t>𝑣</m:t>
                          </m:r>
                        </m:e>
                        <m:sub>
                          <m:r>
                            <a:rPr lang="en-US" altLang="ko-KR" sz="2800" i="1">
                              <a:latin typeface="Cambria Math" charset="0"/>
                              <a:ea typeface="나눔바른고딕OTF Bold" charset="-127"/>
                            </a:rPr>
                            <m:t>𝑡</m:t>
                          </m:r>
                          <m:r>
                            <a:rPr lang="en-US" altLang="ko-KR" sz="2800" i="1">
                              <a:latin typeface="Cambria Math" charset="0"/>
                              <a:ea typeface="나눔바른고딕OTF Bold" charset="-127"/>
                            </a:rPr>
                            <m:t>−1</m:t>
                          </m:r>
                        </m:sub>
                      </m:sSub>
                      <m:r>
                        <a:rPr lang="en-US" altLang="ko-KR" sz="2800" i="1">
                          <a:latin typeface="Cambria Math" charset="0"/>
                          <a:ea typeface="나눔바른고딕OTF Bold" charset="-127"/>
                        </a:rPr>
                        <m:t>+</m:t>
                      </m:r>
                      <m:d>
                        <m:dPr>
                          <m:ctrlPr>
                            <a:rPr lang="en-US" altLang="ko-KR" sz="2800" i="1">
                              <a:latin typeface="Cambria Math" charset="0"/>
                              <a:ea typeface="나눔바른고딕OTF Bold" charset="-127"/>
                            </a:rPr>
                          </m:ctrlPr>
                        </m:dPr>
                        <m:e>
                          <m:r>
                            <a:rPr lang="en-US" altLang="ko-KR" sz="2800" i="1">
                              <a:latin typeface="Cambria Math" charset="0"/>
                              <a:ea typeface="나눔바른고딕OTF Bold" charset="-127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altLang="ko-KR" sz="2800" i="1">
                                  <a:latin typeface="Cambria Math" charset="0"/>
                                  <a:ea typeface="나눔바른고딕OTF Bold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2800" i="1">
                                  <a:latin typeface="Cambria Math" charset="0"/>
                                  <a:ea typeface="나눔바른고딕OTF Bold" charset="-127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latin typeface="Cambria Math" charset="0"/>
                                  <a:ea typeface="나눔바른고딕OTF Bold" charset="-127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sSubSup>
                        <m:sSubSupPr>
                          <m:ctrlPr>
                            <a:rPr lang="en-US" altLang="ko-KR" sz="2800" b="0" i="1" smtClean="0">
                              <a:latin typeface="Cambria Math" charset="0"/>
                              <a:ea typeface="나눔바른고딕OTF Bold" charset="-127"/>
                            </a:rPr>
                          </m:ctrlPr>
                        </m:sSubSupPr>
                        <m:e>
                          <m:r>
                            <a:rPr lang="en-US" altLang="ko-KR" sz="2800" b="0" i="1" smtClean="0">
                              <a:latin typeface="Cambria Math" charset="0"/>
                              <a:ea typeface="나눔바른고딕OTF Bold" charset="-127"/>
                            </a:rPr>
                            <m:t>𝑔</m:t>
                          </m:r>
                        </m:e>
                        <m:sub>
                          <m:r>
                            <a:rPr lang="en-US" altLang="ko-KR" sz="2800" b="0" i="1" smtClean="0">
                              <a:latin typeface="Cambria Math" charset="0"/>
                              <a:ea typeface="나눔바른고딕OTF Bold" charset="-127"/>
                            </a:rPr>
                            <m:t>𝑡</m:t>
                          </m:r>
                        </m:sub>
                        <m:sup>
                          <m:r>
                            <a:rPr lang="en-US" altLang="ko-KR" sz="2800" b="0" i="1" smtClean="0">
                              <a:latin typeface="Cambria Math" charset="0"/>
                              <a:ea typeface="나눔바른고딕OTF Bold" charset="-127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ko-KR" altLang="en-US" sz="2800" dirty="0">
                  <a:latin typeface="나눔바른고딕OTF Bold" charset="-127"/>
                  <a:ea typeface="나눔바른고딕OTF Bold" charset="-127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3874" y="3871448"/>
                <a:ext cx="8251793" cy="53129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-43874" y="4601928"/>
                <a:ext cx="8251793" cy="11335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latin typeface="Cambria Math" charset="0"/>
                              <a:ea typeface="나눔바른고딕OTF Bold" charset="-127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latin typeface="Cambria Math" charset="0"/>
                              <a:ea typeface="나눔바른고딕OTF Bold" charset="-127"/>
                            </a:rPr>
                            <m:t>𝜃</m:t>
                          </m:r>
                        </m:e>
                        <m:sub>
                          <m:r>
                            <a:rPr lang="en-US" altLang="ko-KR" sz="2800" b="0" i="1" smtClean="0">
                              <a:latin typeface="Cambria Math" charset="0"/>
                              <a:ea typeface="나눔바른고딕OTF Bold" charset="-127"/>
                            </a:rPr>
                            <m:t>𝑡</m:t>
                          </m:r>
                          <m:r>
                            <a:rPr lang="en-US" altLang="ko-KR" sz="2800" b="0" i="1" smtClean="0">
                              <a:latin typeface="Cambria Math" charset="0"/>
                              <a:ea typeface="나눔바른고딕OTF Bold" charset="-127"/>
                            </a:rPr>
                            <m:t>+1</m:t>
                          </m:r>
                        </m:sub>
                      </m:sSub>
                      <m:r>
                        <a:rPr lang="en-US" altLang="ko-KR" sz="2800" b="0" i="1" smtClean="0">
                          <a:latin typeface="Cambria Math" charset="0"/>
                          <a:ea typeface="나눔바른고딕OTF Bold" charset="-127"/>
                        </a:rPr>
                        <m:t>=</m:t>
                      </m:r>
                      <m:sSub>
                        <m:sSubPr>
                          <m:ctrlPr>
                            <a:rPr lang="en-US" altLang="ko-KR" sz="2800" b="0" i="1" smtClean="0">
                              <a:latin typeface="Cambria Math" charset="0"/>
                              <a:ea typeface="나눔바른고딕OTF Bold" charset="-127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latin typeface="Cambria Math" charset="0"/>
                              <a:ea typeface="나눔바른고딕OTF Bold" charset="-127"/>
                            </a:rPr>
                            <m:t>𝜃</m:t>
                          </m:r>
                        </m:e>
                        <m:sub>
                          <m:r>
                            <a:rPr lang="en-US" altLang="ko-KR" sz="2800" b="0" i="1" smtClean="0">
                              <a:latin typeface="Cambria Math" charset="0"/>
                              <a:ea typeface="나눔바른고딕OTF Bold" charset="-127"/>
                            </a:rPr>
                            <m:t>𝑡</m:t>
                          </m:r>
                        </m:sub>
                      </m:sSub>
                      <m:r>
                        <a:rPr lang="en-US" altLang="ko-KR" sz="2800" b="0" i="1" smtClean="0">
                          <a:latin typeface="Cambria Math" charset="0"/>
                          <a:ea typeface="나눔바른고딕OTF Bold" charset="-127"/>
                        </a:rPr>
                        <m:t>−</m:t>
                      </m:r>
                      <m:f>
                        <m:fPr>
                          <m:ctrlPr>
                            <a:rPr lang="en-US" altLang="ko-KR" sz="2800" b="0" i="1" smtClean="0">
                              <a:latin typeface="Cambria Math" charset="0"/>
                              <a:ea typeface="나눔바른고딕OTF Bold" charset="-127"/>
                            </a:rPr>
                          </m:ctrlPr>
                        </m:fPr>
                        <m:num>
                          <m:r>
                            <a:rPr lang="en-US" altLang="ko-KR" sz="2800" b="0" i="1" smtClean="0">
                              <a:latin typeface="Cambria Math" charset="0"/>
                              <a:ea typeface="나눔바른고딕OTF Bold" charset="-127"/>
                            </a:rPr>
                            <m:t>𝜂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ko-KR" sz="2800" b="0" i="1" smtClean="0">
                                  <a:latin typeface="Cambria Math" charset="0"/>
                                  <a:ea typeface="나눔바른고딕OTF Bold" charset="-127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altLang="ko-KR" sz="2800" b="0" i="1" smtClean="0">
                                      <a:latin typeface="Cambria Math" charset="0"/>
                                      <a:ea typeface="나눔바른고딕OTF Bold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b="0" i="1" smtClean="0">
                                      <a:latin typeface="Cambria Math" charset="0"/>
                                      <a:ea typeface="나눔바른고딕OTF Bold" charset="-127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altLang="ko-KR" sz="2800" b="0" i="1" smtClean="0">
                                      <a:latin typeface="Cambria Math" charset="0"/>
                                      <a:ea typeface="나눔바른고딕OTF Bold" charset="-127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altLang="ko-KR" sz="2800" b="0" i="1" smtClean="0">
                                  <a:latin typeface="Cambria Math" charset="0"/>
                                  <a:ea typeface="나눔바른고딕OTF Bold" charset="-127"/>
                                </a:rPr>
                                <m:t>+</m:t>
                              </m:r>
                              <m:r>
                                <a:rPr lang="en-US" altLang="ko-KR" sz="2800" b="0" i="1" smtClean="0">
                                  <a:latin typeface="Cambria Math" charset="0"/>
                                  <a:ea typeface="나눔바른고딕OTF Bold" charset="-127"/>
                                </a:rPr>
                                <m:t>𝜖</m:t>
                              </m:r>
                            </m:e>
                          </m:rad>
                        </m:den>
                      </m:f>
                      <m:sSub>
                        <m:sSubPr>
                          <m:ctrlPr>
                            <a:rPr lang="en-US" altLang="ko-KR" sz="2800" b="0" i="1" smtClean="0">
                              <a:latin typeface="Cambria Math" charset="0"/>
                              <a:ea typeface="나눔바른고딕OTF Bold" charset="-127"/>
                            </a:rPr>
                          </m:ctrlPr>
                        </m:sSubPr>
                        <m:e>
                          <m:f>
                            <m:fPr>
                              <m:ctrlPr>
                                <a:rPr lang="en-US" altLang="ko-KR" sz="2800" b="0" i="1" smtClean="0">
                                  <a:latin typeface="Cambria Math" charset="0"/>
                                  <a:ea typeface="나눔바른고딕OTF Bold" charset="-127"/>
                                </a:rPr>
                              </m:ctrlPr>
                            </m:fPr>
                            <m:num>
                              <m:rad>
                                <m:radPr>
                                  <m:degHide m:val="on"/>
                                  <m:ctrlPr>
                                    <a:rPr lang="en-US" altLang="ko-KR" sz="2800" b="0" i="1" smtClean="0">
                                      <a:latin typeface="Cambria Math" charset="0"/>
                                      <a:ea typeface="나눔바른고딕OTF Bold" charset="-127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altLang="ko-KR" sz="2800" b="0" i="1" smtClean="0">
                                      <a:latin typeface="Cambria Math" charset="0"/>
                                      <a:ea typeface="나눔바른고딕OTF Bold" charset="-127"/>
                                    </a:rPr>
                                    <m:t>1−</m:t>
                                  </m:r>
                                  <m:sSubSup>
                                    <m:sSubSupPr>
                                      <m:ctrlPr>
                                        <a:rPr lang="en-US" altLang="ko-KR" sz="2800" b="0" i="1" smtClean="0">
                                          <a:latin typeface="Cambria Math" charset="0"/>
                                          <a:ea typeface="나눔바른고딕OTF Bold" charset="-127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ko-KR" sz="2800" b="0" i="1" smtClean="0">
                                          <a:latin typeface="Cambria Math" charset="0"/>
                                          <a:ea typeface="나눔바른고딕OTF Bold" charset="-127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altLang="ko-KR" sz="2800" b="0" i="1" smtClean="0">
                                          <a:latin typeface="Cambria Math" charset="0"/>
                                          <a:ea typeface="나눔바른고딕OTF Bold" charset="-127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US" altLang="ko-KR" sz="2800" b="0" i="1" smtClean="0">
                                          <a:latin typeface="Cambria Math" charset="0"/>
                                          <a:ea typeface="나눔바른고딕OTF Bold" charset="-127"/>
                                        </a:rPr>
                                        <m:t>𝑡</m:t>
                                      </m:r>
                                    </m:sup>
                                  </m:sSubSup>
                                </m:e>
                              </m:rad>
                            </m:num>
                            <m:den>
                              <m:r>
                                <a:rPr lang="en-US" altLang="ko-KR" sz="2800" b="0" i="1" smtClean="0">
                                  <a:latin typeface="Cambria Math" charset="0"/>
                                  <a:ea typeface="나눔바른고딕OTF Bold" charset="-127"/>
                                </a:rPr>
                                <m:t>1−</m:t>
                              </m:r>
                              <m:sSubSup>
                                <m:sSubSupPr>
                                  <m:ctrlPr>
                                    <a:rPr lang="en-US" altLang="ko-KR" sz="2800" b="0" i="1" smtClean="0">
                                      <a:latin typeface="Cambria Math" charset="0"/>
                                      <a:ea typeface="나눔바른고딕OTF Bold" charset="-127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sz="2800" b="0" i="1" smtClean="0">
                                      <a:latin typeface="Cambria Math" charset="0"/>
                                      <a:ea typeface="나눔바른고딕OTF Bold" charset="-127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altLang="ko-KR" sz="2800" b="0" i="1" smtClean="0">
                                      <a:latin typeface="Cambria Math" charset="0"/>
                                      <a:ea typeface="나눔바른고딕OTF Bold" charset="-127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ko-KR" sz="2800" b="0" i="1" smtClean="0">
                                      <a:latin typeface="Cambria Math" charset="0"/>
                                      <a:ea typeface="나눔바른고딕OTF Bold" charset="-127"/>
                                    </a:rPr>
                                    <m:t>𝑡</m:t>
                                  </m:r>
                                </m:sup>
                              </m:sSubSup>
                            </m:den>
                          </m:f>
                          <m:r>
                            <a:rPr lang="en-US" altLang="ko-KR" sz="2800" b="0" i="1" smtClean="0">
                              <a:latin typeface="Cambria Math" charset="0"/>
                              <a:ea typeface="나눔바른고딕OTF Bold" charset="-127"/>
                            </a:rPr>
                            <m:t>𝑚</m:t>
                          </m:r>
                        </m:e>
                        <m:sub>
                          <m:r>
                            <a:rPr lang="en-US" altLang="ko-KR" sz="2800" b="0" i="1" smtClean="0">
                              <a:latin typeface="Cambria Math" charset="0"/>
                              <a:ea typeface="나눔바른고딕OTF Bold" charset="-127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ko-KR" altLang="en-US" sz="2800" dirty="0" smtClean="0">
                  <a:latin typeface="나눔바른고딕OTF Bold" charset="-127"/>
                  <a:ea typeface="나눔바른고딕OTF Bold" charset="-127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3874" y="4601928"/>
                <a:ext cx="8251793" cy="113358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그룹 9"/>
          <p:cNvGrpSpPr/>
          <p:nvPr/>
        </p:nvGrpSpPr>
        <p:grpSpPr>
          <a:xfrm>
            <a:off x="1848396" y="3160333"/>
            <a:ext cx="6215057" cy="531299"/>
            <a:chOff x="2568476" y="3153668"/>
            <a:chExt cx="6215057" cy="531299"/>
          </a:xfrm>
        </p:grpSpPr>
        <p:sp>
          <p:nvSpPr>
            <p:cNvPr id="7" name="직사각형 6"/>
            <p:cNvSpPr/>
            <p:nvPr/>
          </p:nvSpPr>
          <p:spPr>
            <a:xfrm>
              <a:off x="2568476" y="3153668"/>
              <a:ext cx="4248472" cy="531299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 smtClean="0">
                <a:solidFill>
                  <a:schemeClr val="tx1"/>
                </a:solidFill>
                <a:latin typeface="나눔바른고딕OTF Bold" charset="-127"/>
                <a:ea typeface="나눔바른고딕OTF Bold" charset="-127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880448" y="3204468"/>
              <a:ext cx="190308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 smtClean="0">
                  <a:solidFill>
                    <a:srgbClr val="FF0000"/>
                  </a:solidFill>
                  <a:latin typeface="나눔바른고딕OTF Bold" charset="-127"/>
                  <a:ea typeface="나눔바른고딕OTF Bold" charset="-127"/>
                </a:rPr>
                <a:t>Momentum</a:t>
              </a:r>
              <a:endParaRPr lang="ko-KR" altLang="en-US" sz="2400" b="1" dirty="0" smtClean="0">
                <a:solidFill>
                  <a:srgbClr val="FF0000"/>
                </a:solidFill>
                <a:latin typeface="나눔바른고딕OTF Bold" charset="-127"/>
                <a:ea typeface="나눔바른고딕OTF Bold" charset="-127"/>
              </a:endParaRPr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1861096" y="3905813"/>
            <a:ext cx="7895480" cy="881797"/>
            <a:chOff x="2568476" y="3153668"/>
            <a:chExt cx="7895480" cy="881797"/>
          </a:xfrm>
        </p:grpSpPr>
        <p:sp>
          <p:nvSpPr>
            <p:cNvPr id="12" name="직사각형 11"/>
            <p:cNvSpPr/>
            <p:nvPr/>
          </p:nvSpPr>
          <p:spPr>
            <a:xfrm>
              <a:off x="2568476" y="3153668"/>
              <a:ext cx="4248472" cy="531299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 smtClean="0">
                <a:solidFill>
                  <a:schemeClr val="tx1"/>
                </a:solidFill>
                <a:latin typeface="나눔바른고딕OTF Bold" charset="-127"/>
                <a:ea typeface="나눔바른고딕OTF Bold" charset="-127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880448" y="3204468"/>
              <a:ext cx="358350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 smtClean="0">
                  <a:solidFill>
                    <a:srgbClr val="FF0000"/>
                  </a:solidFill>
                  <a:latin typeface="나눔바른고딕OTF Bold" charset="-127"/>
                  <a:ea typeface="나눔바른고딕OTF Bold" charset="-127"/>
                </a:rPr>
                <a:t>Running average of gradient squares</a:t>
              </a:r>
              <a:endParaRPr lang="ko-KR" altLang="en-US" sz="2400" b="1" dirty="0" smtClean="0">
                <a:solidFill>
                  <a:srgbClr val="FF0000"/>
                </a:solidFill>
                <a:latin typeface="나눔바른고딕OTF Bold" charset="-127"/>
                <a:ea typeface="나눔바른고딕OTF Bold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4072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fontAlgn="base"/>
            <a:r>
              <a:rPr lang="en-US" altLang="ko-KR" dirty="0" smtClean="0"/>
              <a:t>Adam</a:t>
            </a:r>
            <a:endParaRPr lang="en-US" altLang="ko-KR" dirty="0"/>
          </a:p>
        </p:txBody>
      </p:sp>
      <p:sp>
        <p:nvSpPr>
          <p:cNvPr id="3" name="TextBox 2"/>
          <p:cNvSpPr txBox="1"/>
          <p:nvPr/>
        </p:nvSpPr>
        <p:spPr>
          <a:xfrm>
            <a:off x="640687" y="1484784"/>
            <a:ext cx="825179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나눔바른고딕OTF Bold" charset="-127"/>
                <a:ea typeface="나눔바른고딕OTF Bold" charset="-127"/>
              </a:rPr>
              <a:t>Adaptive Moment Estimation (Adam) stores both exponentially decaying average of past gradients and and squared gradients. </a:t>
            </a:r>
            <a:endParaRPr lang="ko-KR" altLang="en-US" sz="2800" dirty="0" smtClean="0">
              <a:latin typeface="나눔바른고딕OTF Bold" charset="-127"/>
              <a:ea typeface="나눔바른고딕OTF Bold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640686" y="3140968"/>
                <a:ext cx="8251793" cy="5312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latin typeface="Cambria Math" charset="0"/>
                              <a:ea typeface="나눔바른고딕OTF Bold" charset="-127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latin typeface="Cambria Math" charset="0"/>
                              <a:ea typeface="나눔바른고딕OTF Bold" charset="-127"/>
                            </a:rPr>
                            <m:t>𝑚</m:t>
                          </m:r>
                        </m:e>
                        <m:sub>
                          <m:r>
                            <a:rPr lang="en-US" altLang="ko-KR" sz="2800" b="0" i="1" smtClean="0">
                              <a:latin typeface="Cambria Math" charset="0"/>
                              <a:ea typeface="나눔바른고딕OTF Bold" charset="-127"/>
                            </a:rPr>
                            <m:t>𝑡</m:t>
                          </m:r>
                        </m:sub>
                      </m:sSub>
                      <m:r>
                        <a:rPr lang="en-US" altLang="ko-KR" sz="2800" b="0" i="1" smtClean="0">
                          <a:latin typeface="Cambria Math" charset="0"/>
                          <a:ea typeface="나눔바른고딕OTF Bold" charset="-127"/>
                        </a:rPr>
                        <m:t>=</m:t>
                      </m:r>
                      <m:sSub>
                        <m:sSubPr>
                          <m:ctrlPr>
                            <a:rPr lang="en-US" altLang="ko-KR" sz="2800" b="0" i="1" smtClean="0">
                              <a:latin typeface="Cambria Math" charset="0"/>
                              <a:ea typeface="나눔바른고딕OTF Bold" charset="-127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latin typeface="Cambria Math" charset="0"/>
                              <a:ea typeface="나눔바른고딕OTF Bold" charset="-127"/>
                            </a:rPr>
                            <m:t>𝛽</m:t>
                          </m:r>
                        </m:e>
                        <m:sub>
                          <m:r>
                            <a:rPr lang="en-US" altLang="ko-KR" sz="2800" b="0" i="1" smtClean="0">
                              <a:latin typeface="Cambria Math" charset="0"/>
                              <a:ea typeface="나눔바른고딕OTF Bold" charset="-127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800" b="0" i="1" smtClean="0">
                              <a:latin typeface="Cambria Math" charset="0"/>
                              <a:ea typeface="나눔바른고딕OTF Bold" charset="-127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latin typeface="Cambria Math" charset="0"/>
                              <a:ea typeface="나눔바른고딕OTF Bold" charset="-127"/>
                            </a:rPr>
                            <m:t>𝑚</m:t>
                          </m:r>
                        </m:e>
                        <m:sub>
                          <m:r>
                            <a:rPr lang="en-US" altLang="ko-KR" sz="2800" b="0" i="1" smtClean="0">
                              <a:latin typeface="Cambria Math" charset="0"/>
                              <a:ea typeface="나눔바른고딕OTF Bold" charset="-127"/>
                            </a:rPr>
                            <m:t>𝑡</m:t>
                          </m:r>
                          <m:r>
                            <a:rPr lang="en-US" altLang="ko-KR" sz="2800" b="0" i="1" smtClean="0">
                              <a:latin typeface="Cambria Math" charset="0"/>
                              <a:ea typeface="나눔바른고딕OTF Bold" charset="-127"/>
                            </a:rPr>
                            <m:t>−1</m:t>
                          </m:r>
                        </m:sub>
                      </m:sSub>
                      <m:r>
                        <a:rPr lang="en-US" altLang="ko-KR" sz="2800" b="0" i="1" smtClean="0">
                          <a:latin typeface="Cambria Math" charset="0"/>
                          <a:ea typeface="나눔바른고딕OTF Bold" charset="-127"/>
                        </a:rPr>
                        <m:t>+</m:t>
                      </m:r>
                      <m:d>
                        <m:dPr>
                          <m:ctrlPr>
                            <a:rPr lang="en-US" altLang="ko-KR" sz="2800" b="0" i="1" smtClean="0">
                              <a:latin typeface="Cambria Math" charset="0"/>
                              <a:ea typeface="나눔바른고딕OTF Bold" charset="-127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latin typeface="Cambria Math" charset="0"/>
                              <a:ea typeface="나눔바른고딕OTF Bold" charset="-127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latin typeface="Cambria Math" charset="0"/>
                                  <a:ea typeface="나눔바른고딕OTF Bold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latin typeface="Cambria Math" charset="0"/>
                                  <a:ea typeface="나눔바른고딕OTF Bold" charset="-127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latin typeface="Cambria Math" charset="0"/>
                                  <a:ea typeface="나눔바른고딕OTF Bold" charset="-127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altLang="ko-KR" sz="2800" b="0" i="1" smtClean="0">
                              <a:latin typeface="Cambria Math" charset="0"/>
                              <a:ea typeface="나눔바른고딕OTF Bold" charset="-127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latin typeface="Cambria Math" charset="0"/>
                              <a:ea typeface="나눔바른고딕OTF Bold" charset="-127"/>
                            </a:rPr>
                            <m:t>𝑔</m:t>
                          </m:r>
                        </m:e>
                        <m:sub>
                          <m:r>
                            <a:rPr lang="en-US" altLang="ko-KR" sz="2800" b="0" i="1" smtClean="0">
                              <a:latin typeface="Cambria Math" charset="0"/>
                              <a:ea typeface="나눔바른고딕OTF Bold" charset="-127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ko-KR" altLang="en-US" sz="2800" dirty="0" smtClean="0">
                  <a:latin typeface="나눔바른고딕OTF Bold" charset="-127"/>
                  <a:ea typeface="나눔바른고딕OTF Bold" charset="-127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686" y="3140968"/>
                <a:ext cx="8251793" cy="531299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676206" y="3871448"/>
                <a:ext cx="8251793" cy="5312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latin typeface="Cambria Math" charset="0"/>
                              <a:ea typeface="나눔바른고딕OTF Bold" charset="-127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latin typeface="Cambria Math" charset="0"/>
                              <a:ea typeface="나눔바른고딕OTF Bold" charset="-127"/>
                            </a:rPr>
                            <m:t>𝑣</m:t>
                          </m:r>
                        </m:e>
                        <m:sub>
                          <m:r>
                            <a:rPr lang="en-US" altLang="ko-KR" sz="2800" b="0" i="1" smtClean="0">
                              <a:latin typeface="Cambria Math" charset="0"/>
                              <a:ea typeface="나눔바른고딕OTF Bold" charset="-127"/>
                            </a:rPr>
                            <m:t>𝑡</m:t>
                          </m:r>
                        </m:sub>
                      </m:sSub>
                      <m:r>
                        <a:rPr lang="en-US" altLang="ko-KR" sz="2800" i="1">
                          <a:latin typeface="Cambria Math" charset="0"/>
                          <a:ea typeface="나눔바른고딕OTF Bold" charset="-127"/>
                        </a:rPr>
                        <m:t>=</m:t>
                      </m:r>
                      <m:sSub>
                        <m:sSubPr>
                          <m:ctrlPr>
                            <a:rPr lang="en-US" altLang="ko-KR" sz="2800" i="1">
                              <a:latin typeface="Cambria Math" charset="0"/>
                              <a:ea typeface="나눔바른고딕OTF Bold" charset="-127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latin typeface="Cambria Math" charset="0"/>
                              <a:ea typeface="나눔바른고딕OTF Bold" charset="-127"/>
                            </a:rPr>
                            <m:t>𝛽</m:t>
                          </m:r>
                        </m:e>
                        <m:sub>
                          <m:r>
                            <a:rPr lang="en-US" altLang="ko-KR" sz="2800" b="0" i="1" smtClean="0">
                              <a:latin typeface="Cambria Math" charset="0"/>
                              <a:ea typeface="나눔바른고딕OTF Bold" charset="-127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800" i="1">
                              <a:latin typeface="Cambria Math" charset="0"/>
                              <a:ea typeface="나눔바른고딕OTF Bold" charset="-127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latin typeface="Cambria Math" charset="0"/>
                              <a:ea typeface="나눔바른고딕OTF Bold" charset="-127"/>
                            </a:rPr>
                            <m:t>𝑣</m:t>
                          </m:r>
                        </m:e>
                        <m:sub>
                          <m:r>
                            <a:rPr lang="en-US" altLang="ko-KR" sz="2800" i="1">
                              <a:latin typeface="Cambria Math" charset="0"/>
                              <a:ea typeface="나눔바른고딕OTF Bold" charset="-127"/>
                            </a:rPr>
                            <m:t>𝑡</m:t>
                          </m:r>
                          <m:r>
                            <a:rPr lang="en-US" altLang="ko-KR" sz="2800" i="1">
                              <a:latin typeface="Cambria Math" charset="0"/>
                              <a:ea typeface="나눔바른고딕OTF Bold" charset="-127"/>
                            </a:rPr>
                            <m:t>−1</m:t>
                          </m:r>
                        </m:sub>
                      </m:sSub>
                      <m:r>
                        <a:rPr lang="en-US" altLang="ko-KR" sz="2800" i="1">
                          <a:latin typeface="Cambria Math" charset="0"/>
                          <a:ea typeface="나눔바른고딕OTF Bold" charset="-127"/>
                        </a:rPr>
                        <m:t>+</m:t>
                      </m:r>
                      <m:d>
                        <m:dPr>
                          <m:ctrlPr>
                            <a:rPr lang="en-US" altLang="ko-KR" sz="2800" i="1">
                              <a:latin typeface="Cambria Math" charset="0"/>
                              <a:ea typeface="나눔바른고딕OTF Bold" charset="-127"/>
                            </a:rPr>
                          </m:ctrlPr>
                        </m:dPr>
                        <m:e>
                          <m:r>
                            <a:rPr lang="en-US" altLang="ko-KR" sz="2800" i="1">
                              <a:latin typeface="Cambria Math" charset="0"/>
                              <a:ea typeface="나눔바른고딕OTF Bold" charset="-127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altLang="ko-KR" sz="2800" i="1">
                                  <a:latin typeface="Cambria Math" charset="0"/>
                                  <a:ea typeface="나눔바른고딕OTF Bold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2800" i="1">
                                  <a:latin typeface="Cambria Math" charset="0"/>
                                  <a:ea typeface="나눔바른고딕OTF Bold" charset="-127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latin typeface="Cambria Math" charset="0"/>
                                  <a:ea typeface="나눔바른고딕OTF Bold" charset="-127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sSubSup>
                        <m:sSubSupPr>
                          <m:ctrlPr>
                            <a:rPr lang="en-US" altLang="ko-KR" sz="2800" b="0" i="1" smtClean="0">
                              <a:latin typeface="Cambria Math" charset="0"/>
                              <a:ea typeface="나눔바른고딕OTF Bold" charset="-127"/>
                            </a:rPr>
                          </m:ctrlPr>
                        </m:sSubSupPr>
                        <m:e>
                          <m:r>
                            <a:rPr lang="en-US" altLang="ko-KR" sz="2800" b="0" i="1" smtClean="0">
                              <a:latin typeface="Cambria Math" charset="0"/>
                              <a:ea typeface="나눔바른고딕OTF Bold" charset="-127"/>
                            </a:rPr>
                            <m:t>𝑔</m:t>
                          </m:r>
                        </m:e>
                        <m:sub>
                          <m:r>
                            <a:rPr lang="en-US" altLang="ko-KR" sz="2800" b="0" i="1" smtClean="0">
                              <a:latin typeface="Cambria Math" charset="0"/>
                              <a:ea typeface="나눔바른고딕OTF Bold" charset="-127"/>
                            </a:rPr>
                            <m:t>𝑡</m:t>
                          </m:r>
                        </m:sub>
                        <m:sup>
                          <m:r>
                            <a:rPr lang="en-US" altLang="ko-KR" sz="2800" b="0" i="1" smtClean="0">
                              <a:latin typeface="Cambria Math" charset="0"/>
                              <a:ea typeface="나눔바른고딕OTF Bold" charset="-127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ko-KR" altLang="en-US" sz="2800" dirty="0">
                  <a:latin typeface="나눔바른고딕OTF Bold" charset="-127"/>
                  <a:ea typeface="나눔바른고딕OTF Bold" charset="-127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206" y="3871448"/>
                <a:ext cx="8251793" cy="53129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676206" y="4601928"/>
                <a:ext cx="8251793" cy="11335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latin typeface="Cambria Math" charset="0"/>
                              <a:ea typeface="나눔바른고딕OTF Bold" charset="-127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latin typeface="Cambria Math" charset="0"/>
                              <a:ea typeface="나눔바른고딕OTF Bold" charset="-127"/>
                            </a:rPr>
                            <m:t>𝜃</m:t>
                          </m:r>
                        </m:e>
                        <m:sub>
                          <m:r>
                            <a:rPr lang="en-US" altLang="ko-KR" sz="2800" b="0" i="1" smtClean="0">
                              <a:latin typeface="Cambria Math" charset="0"/>
                              <a:ea typeface="나눔바른고딕OTF Bold" charset="-127"/>
                            </a:rPr>
                            <m:t>𝑡</m:t>
                          </m:r>
                          <m:r>
                            <a:rPr lang="en-US" altLang="ko-KR" sz="2800" b="0" i="1" smtClean="0">
                              <a:latin typeface="Cambria Math" charset="0"/>
                              <a:ea typeface="나눔바른고딕OTF Bold" charset="-127"/>
                            </a:rPr>
                            <m:t>+1</m:t>
                          </m:r>
                        </m:sub>
                      </m:sSub>
                      <m:r>
                        <a:rPr lang="en-US" altLang="ko-KR" sz="2800" b="0" i="1" smtClean="0">
                          <a:latin typeface="Cambria Math" charset="0"/>
                          <a:ea typeface="나눔바른고딕OTF Bold" charset="-127"/>
                        </a:rPr>
                        <m:t>=</m:t>
                      </m:r>
                      <m:sSub>
                        <m:sSubPr>
                          <m:ctrlPr>
                            <a:rPr lang="en-US" altLang="ko-KR" sz="2800" b="0" i="1" smtClean="0">
                              <a:latin typeface="Cambria Math" charset="0"/>
                              <a:ea typeface="나눔바른고딕OTF Bold" charset="-127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latin typeface="Cambria Math" charset="0"/>
                              <a:ea typeface="나눔바른고딕OTF Bold" charset="-127"/>
                            </a:rPr>
                            <m:t>𝜃</m:t>
                          </m:r>
                        </m:e>
                        <m:sub>
                          <m:r>
                            <a:rPr lang="en-US" altLang="ko-KR" sz="2800" b="0" i="1" smtClean="0">
                              <a:latin typeface="Cambria Math" charset="0"/>
                              <a:ea typeface="나눔바른고딕OTF Bold" charset="-127"/>
                            </a:rPr>
                            <m:t>𝑡</m:t>
                          </m:r>
                        </m:sub>
                      </m:sSub>
                      <m:r>
                        <a:rPr lang="en-US" altLang="ko-KR" sz="2800" b="0" i="1" smtClean="0">
                          <a:latin typeface="Cambria Math" charset="0"/>
                          <a:ea typeface="나눔바른고딕OTF Bold" charset="-127"/>
                        </a:rPr>
                        <m:t>−</m:t>
                      </m:r>
                      <m:f>
                        <m:fPr>
                          <m:ctrlPr>
                            <a:rPr lang="en-US" altLang="ko-KR" sz="2800" b="0" i="1" smtClean="0">
                              <a:latin typeface="Cambria Math" charset="0"/>
                              <a:ea typeface="나눔바른고딕OTF Bold" charset="-127"/>
                            </a:rPr>
                          </m:ctrlPr>
                        </m:fPr>
                        <m:num>
                          <m:r>
                            <a:rPr lang="en-US" altLang="ko-KR" sz="2800" b="0" i="1" smtClean="0">
                              <a:latin typeface="Cambria Math" charset="0"/>
                              <a:ea typeface="나눔바른고딕OTF Bold" charset="-127"/>
                            </a:rPr>
                            <m:t>𝜂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ko-KR" sz="2800" b="0" i="1" smtClean="0">
                                  <a:latin typeface="Cambria Math" charset="0"/>
                                  <a:ea typeface="나눔바른고딕OTF Bold" charset="-127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altLang="ko-KR" sz="2800" b="0" i="1" smtClean="0">
                                      <a:latin typeface="Cambria Math" charset="0"/>
                                      <a:ea typeface="나눔바른고딕OTF Bold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b="0" i="1" smtClean="0">
                                      <a:latin typeface="Cambria Math" charset="0"/>
                                      <a:ea typeface="나눔바른고딕OTF Bold" charset="-127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altLang="ko-KR" sz="2800" b="0" i="1" smtClean="0">
                                      <a:latin typeface="Cambria Math" charset="0"/>
                                      <a:ea typeface="나눔바른고딕OTF Bold" charset="-127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altLang="ko-KR" sz="2800" b="0" i="1" smtClean="0">
                                  <a:latin typeface="Cambria Math" charset="0"/>
                                  <a:ea typeface="나눔바른고딕OTF Bold" charset="-127"/>
                                </a:rPr>
                                <m:t>+</m:t>
                              </m:r>
                              <m:r>
                                <a:rPr lang="en-US" altLang="ko-KR" sz="2800" b="0" i="1" smtClean="0">
                                  <a:latin typeface="Cambria Math" charset="0"/>
                                  <a:ea typeface="나눔바른고딕OTF Bold" charset="-127"/>
                                </a:rPr>
                                <m:t>𝜖</m:t>
                              </m:r>
                            </m:e>
                          </m:rad>
                        </m:den>
                      </m:f>
                      <m:sSub>
                        <m:sSubPr>
                          <m:ctrlPr>
                            <a:rPr lang="en-US" altLang="ko-KR" sz="2800" b="0" i="1" smtClean="0">
                              <a:latin typeface="Cambria Math" charset="0"/>
                              <a:ea typeface="나눔바른고딕OTF Bold" charset="-127"/>
                            </a:rPr>
                          </m:ctrlPr>
                        </m:sSubPr>
                        <m:e>
                          <m:f>
                            <m:fPr>
                              <m:ctrlPr>
                                <a:rPr lang="en-US" altLang="ko-KR" sz="2800" b="0" i="1" smtClean="0">
                                  <a:latin typeface="Cambria Math" charset="0"/>
                                  <a:ea typeface="나눔바른고딕OTF Bold" charset="-127"/>
                                </a:rPr>
                              </m:ctrlPr>
                            </m:fPr>
                            <m:num>
                              <m:rad>
                                <m:radPr>
                                  <m:degHide m:val="on"/>
                                  <m:ctrlPr>
                                    <a:rPr lang="en-US" altLang="ko-KR" sz="2800" b="0" i="1" smtClean="0">
                                      <a:latin typeface="Cambria Math" charset="0"/>
                                      <a:ea typeface="나눔바른고딕OTF Bold" charset="-127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altLang="ko-KR" sz="2800" b="0" i="1" smtClean="0">
                                      <a:latin typeface="Cambria Math" charset="0"/>
                                      <a:ea typeface="나눔바른고딕OTF Bold" charset="-127"/>
                                    </a:rPr>
                                    <m:t>1−</m:t>
                                  </m:r>
                                  <m:sSubSup>
                                    <m:sSubSupPr>
                                      <m:ctrlPr>
                                        <a:rPr lang="en-US" altLang="ko-KR" sz="2800" b="0" i="1" smtClean="0">
                                          <a:latin typeface="Cambria Math" charset="0"/>
                                          <a:ea typeface="나눔바른고딕OTF Bold" charset="-127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ko-KR" sz="2800" b="0" i="1" smtClean="0">
                                          <a:latin typeface="Cambria Math" charset="0"/>
                                          <a:ea typeface="나눔바른고딕OTF Bold" charset="-127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altLang="ko-KR" sz="2800" b="0" i="1" smtClean="0">
                                          <a:latin typeface="Cambria Math" charset="0"/>
                                          <a:ea typeface="나눔바른고딕OTF Bold" charset="-127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US" altLang="ko-KR" sz="2800" b="0" i="1" smtClean="0">
                                          <a:latin typeface="Cambria Math" charset="0"/>
                                          <a:ea typeface="나눔바른고딕OTF Bold" charset="-127"/>
                                        </a:rPr>
                                        <m:t>𝑡</m:t>
                                      </m:r>
                                    </m:sup>
                                  </m:sSubSup>
                                </m:e>
                              </m:rad>
                            </m:num>
                            <m:den>
                              <m:r>
                                <a:rPr lang="en-US" altLang="ko-KR" sz="2800" b="0" i="1" smtClean="0">
                                  <a:latin typeface="Cambria Math" charset="0"/>
                                  <a:ea typeface="나눔바른고딕OTF Bold" charset="-127"/>
                                </a:rPr>
                                <m:t>1−</m:t>
                              </m:r>
                              <m:sSubSup>
                                <m:sSubSupPr>
                                  <m:ctrlPr>
                                    <a:rPr lang="en-US" altLang="ko-KR" sz="2800" b="0" i="1" smtClean="0">
                                      <a:latin typeface="Cambria Math" charset="0"/>
                                      <a:ea typeface="나눔바른고딕OTF Bold" charset="-127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sz="2800" b="0" i="1" smtClean="0">
                                      <a:latin typeface="Cambria Math" charset="0"/>
                                      <a:ea typeface="나눔바른고딕OTF Bold" charset="-127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altLang="ko-KR" sz="2800" b="0" i="1" smtClean="0">
                                      <a:latin typeface="Cambria Math" charset="0"/>
                                      <a:ea typeface="나눔바른고딕OTF Bold" charset="-127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ko-KR" sz="2800" b="0" i="1" smtClean="0">
                                      <a:latin typeface="Cambria Math" charset="0"/>
                                      <a:ea typeface="나눔바른고딕OTF Bold" charset="-127"/>
                                    </a:rPr>
                                    <m:t>𝑡</m:t>
                                  </m:r>
                                </m:sup>
                              </m:sSubSup>
                            </m:den>
                          </m:f>
                          <m:r>
                            <a:rPr lang="en-US" altLang="ko-KR" sz="2800" b="0" i="1" smtClean="0">
                              <a:latin typeface="Cambria Math" charset="0"/>
                              <a:ea typeface="나눔바른고딕OTF Bold" charset="-127"/>
                            </a:rPr>
                            <m:t>𝑚</m:t>
                          </m:r>
                        </m:e>
                        <m:sub>
                          <m:r>
                            <a:rPr lang="en-US" altLang="ko-KR" sz="2800" b="0" i="1" smtClean="0">
                              <a:latin typeface="Cambria Math" charset="0"/>
                              <a:ea typeface="나눔바른고딕OTF Bold" charset="-127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ko-KR" altLang="en-US" sz="2800" dirty="0" smtClean="0">
                  <a:latin typeface="나눔바른고딕OTF Bold" charset="-127"/>
                  <a:ea typeface="나눔바른고딕OTF Bold" charset="-127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206" y="4601928"/>
                <a:ext cx="8251793" cy="113358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3755" y="1120466"/>
            <a:ext cx="6498090" cy="550196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52944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fontAlgn="base"/>
            <a:r>
              <a:rPr lang="en-US" altLang="ko-KR" dirty="0" smtClean="0"/>
              <a:t>Visualization</a:t>
            </a:r>
            <a:endParaRPr lang="en-US" altLang="ko-KR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2319572"/>
            <a:ext cx="4113248" cy="318445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5440" y="2177281"/>
            <a:ext cx="4297040" cy="3326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34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Which optimizer to use?</a:t>
            </a:r>
            <a:endParaRPr kumimoji="1"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40687" y="1628800"/>
            <a:ext cx="825179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나눔바른고딕OTF Bold" charset="-127"/>
                <a:ea typeface="나눔바른고딕OTF Bold" charset="-127"/>
              </a:rPr>
              <a:t>Use adaptive learning rate methods (Adagrad, Adadelta, RMSprop, Adam)</a:t>
            </a:r>
            <a:endParaRPr lang="ko-KR" altLang="en-US" sz="2800" dirty="0" smtClean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40686" y="2780928"/>
            <a:ext cx="825179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나눔바른고딕OTF Bold" charset="-127"/>
                <a:ea typeface="나눔바른고딕OTF Bold" charset="-127"/>
              </a:rPr>
              <a:t>Adagrad decreases the learning rate of more activated features. </a:t>
            </a:r>
            <a:endParaRPr lang="ko-KR" altLang="en-US" sz="2800" dirty="0" smtClean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40686" y="3933056"/>
            <a:ext cx="825179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나눔바른고딕OTF Bold" charset="-127"/>
                <a:ea typeface="나눔바른고딕OTF Bold" charset="-127"/>
              </a:rPr>
              <a:t>RMSprop extends Adagrad by dealing with radically diminishing learning rates (=Adadelta).</a:t>
            </a:r>
            <a:endParaRPr lang="ko-KR" altLang="en-US" sz="2800" dirty="0" smtClean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40686" y="5079214"/>
            <a:ext cx="825179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나눔바른고딕OTF Bold" charset="-127"/>
                <a:ea typeface="나눔바른고딕OTF Bold" charset="-127"/>
              </a:rPr>
              <a:t>Adam adds bias-correction and momentum to RMSprop.</a:t>
            </a:r>
            <a:endParaRPr lang="ko-KR" altLang="en-US" sz="2800" dirty="0" smtClean="0">
              <a:latin typeface="나눔바른고딕OTF Bold" charset="-127"/>
              <a:ea typeface="나눔바른고딕OTF Bold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2198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ko-KR" dirty="0" smtClean="0"/>
              <a:t>Additional strategies</a:t>
            </a:r>
            <a:endParaRPr lang="en-US" altLang="ko-KR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9306" y="1445066"/>
            <a:ext cx="6205388" cy="4648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065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fontAlgn="base"/>
            <a:r>
              <a:rPr lang="en-US" altLang="ko-KR" dirty="0" smtClean="0"/>
              <a:t>Shuffling</a:t>
            </a:r>
            <a:endParaRPr lang="en-US" altLang="ko-KR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356" y="1916832"/>
            <a:ext cx="6423288" cy="36131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3990" y="1413337"/>
            <a:ext cx="6596020" cy="494701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600" y="2515344"/>
            <a:ext cx="7670800" cy="22098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40628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Gradient descent?</a:t>
            </a:r>
            <a:endParaRPr lang="ko-KR" altLang="en-US" dirty="0"/>
          </a:p>
        </p:txBody>
      </p:sp>
      <p:pic>
        <p:nvPicPr>
          <p:cNvPr id="2050" name="Picture 2" descr="http://photo.jtbc.joins.com/news/2015/04/27/20150427043335996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7280" y="1786136"/>
            <a:ext cx="6779096" cy="3813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2387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ko-KR" dirty="0"/>
              <a:t>Curriculum Learning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628800"/>
            <a:ext cx="7620000" cy="455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237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ko-KR" dirty="0"/>
              <a:t>Batch normalization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500" y="1844824"/>
            <a:ext cx="4953000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421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ko-KR" dirty="0"/>
              <a:t>Early stopping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106" y="1772816"/>
            <a:ext cx="7753878" cy="4361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810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fontAlgn="base"/>
            <a:r>
              <a:rPr lang="en-US" altLang="ko-KR" dirty="0"/>
              <a:t>Gradient </a:t>
            </a:r>
            <a:r>
              <a:rPr lang="en-US" altLang="ko-KR" dirty="0" smtClean="0"/>
              <a:t>noise</a:t>
            </a:r>
            <a:endParaRPr lang="en-US" altLang="ko-KR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8134" y="1417638"/>
            <a:ext cx="5707732" cy="5066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471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ko-KR" dirty="0" smtClean="0"/>
              <a:t>Learning rate</a:t>
            </a:r>
            <a:endParaRPr lang="en-US" altLang="ko-KR" dirty="0"/>
          </a:p>
        </p:txBody>
      </p:sp>
      <p:pic>
        <p:nvPicPr>
          <p:cNvPr id="3074" name="Picture 2" descr="http://cs231n.github.io/assets/nn3/learningrates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1354584"/>
            <a:ext cx="5472608" cy="4936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4827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Gradient descent?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971600" y="2132856"/>
            <a:ext cx="64540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나눔바른고딕OTF Bold" charset="-127"/>
                <a:ea typeface="나눔바른고딕OTF Bold" charset="-127"/>
              </a:rPr>
              <a:t>There are </a:t>
            </a:r>
            <a:r>
              <a:rPr lang="en-US" altLang="ko-KR" sz="2400" b="1" dirty="0" smtClean="0">
                <a:solidFill>
                  <a:srgbClr val="0000FF"/>
                </a:solidFill>
                <a:latin typeface="나눔바른고딕OTF Bold" charset="-127"/>
                <a:ea typeface="나눔바른고딕OTF Bold" charset="-127"/>
              </a:rPr>
              <a:t>three</a:t>
            </a:r>
            <a:r>
              <a:rPr lang="en-US" altLang="ko-KR" sz="2400" dirty="0" smtClean="0">
                <a:solidFill>
                  <a:srgbClr val="0000FF"/>
                </a:solidFill>
                <a:latin typeface="나눔바른고딕OTF Bold" charset="-127"/>
                <a:ea typeface="나눔바른고딕OTF Bold" charset="-127"/>
              </a:rPr>
              <a:t> </a:t>
            </a:r>
            <a:r>
              <a:rPr lang="en-US" altLang="ko-KR" sz="2400" dirty="0" smtClean="0">
                <a:latin typeface="나눔바른고딕OTF Bold" charset="-127"/>
                <a:ea typeface="나눔바른고딕OTF Bold" charset="-127"/>
              </a:rPr>
              <a:t>variants of gradient descent </a:t>
            </a:r>
            <a:endParaRPr lang="ko-KR" altLang="en-US" sz="2400" dirty="0" smtClean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71600" y="3392996"/>
            <a:ext cx="79128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나눔바른고딕OTF Bold" charset="-127"/>
                <a:ea typeface="나눔바른고딕OTF Bold" charset="-127"/>
              </a:rPr>
              <a:t>Differ in </a:t>
            </a:r>
            <a:r>
              <a:rPr lang="en-US" altLang="ko-KR" sz="2400" b="1" dirty="0" smtClean="0">
                <a:solidFill>
                  <a:srgbClr val="0000FF"/>
                </a:solidFill>
                <a:latin typeface="나눔바른고딕OTF Bold" charset="-127"/>
                <a:ea typeface="나눔바른고딕OTF Bold" charset="-127"/>
              </a:rPr>
              <a:t>how much</a:t>
            </a:r>
            <a:r>
              <a:rPr lang="en-US" altLang="ko-KR" sz="2400" dirty="0" smtClean="0">
                <a:latin typeface="나눔바른고딕OTF Bold" charset="-127"/>
                <a:ea typeface="나눔바른고딕OTF Bold" charset="-127"/>
              </a:rPr>
              <a:t> data we use to compute gradient</a:t>
            </a:r>
            <a:endParaRPr lang="ko-KR" altLang="en-US" sz="2400" dirty="0" smtClean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71600" y="4653136"/>
            <a:ext cx="79128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나눔바른고딕OTF Bold" charset="-127"/>
                <a:ea typeface="나눔바른고딕OTF Bold" charset="-127"/>
              </a:rPr>
              <a:t>We make a </a:t>
            </a:r>
            <a:r>
              <a:rPr lang="en-US" altLang="ko-KR" sz="2400" b="1" dirty="0" smtClean="0">
                <a:solidFill>
                  <a:srgbClr val="0000FF"/>
                </a:solidFill>
                <a:latin typeface="나눔바른고딕OTF Bold" charset="-127"/>
                <a:ea typeface="나눔바른고딕OTF Bold" charset="-127"/>
              </a:rPr>
              <a:t>trade-off</a:t>
            </a:r>
            <a:r>
              <a:rPr lang="en-US" altLang="ko-KR" sz="2400" dirty="0" smtClean="0">
                <a:latin typeface="나눔바른고딕OTF Bold" charset="-127"/>
                <a:ea typeface="나눔바른고딕OTF Bold" charset="-127"/>
              </a:rPr>
              <a:t> between the accuracy and computing time </a:t>
            </a:r>
            <a:endParaRPr lang="ko-KR" altLang="en-US" sz="2400" dirty="0" smtClean="0">
              <a:latin typeface="나눔바른고딕OTF Bold" charset="-127"/>
              <a:ea typeface="나눔바른고딕OTF Bold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5143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Batch gradient descent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71600" y="1556792"/>
            <a:ext cx="7715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나눔바른고딕OTF Bold" charset="-127"/>
                <a:ea typeface="나눔바른고딕OTF Bold" charset="-127"/>
              </a:rPr>
              <a:t>In batch gradient decent, we use the entire training dataset to compute the gradient. </a:t>
            </a:r>
            <a:endParaRPr lang="ko-KR" altLang="en-US" sz="2400" dirty="0" smtClean="0">
              <a:latin typeface="나눔바른고딕OTF Bold" charset="-127"/>
              <a:ea typeface="나눔바른고딕OTF Bold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32024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Stochastic gradient descent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971600" y="1556792"/>
            <a:ext cx="7715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나눔바른고딕OTF Bold" charset="-127"/>
                <a:ea typeface="나눔바른고딕OTF Bold" charset="-127"/>
              </a:rPr>
              <a:t>In stochastic gradient descent (SGD), the gradient is computed from each training sample, one by one. </a:t>
            </a:r>
            <a:endParaRPr lang="ko-KR" altLang="en-US" sz="2400" dirty="0" smtClean="0">
              <a:latin typeface="나눔바른고딕OTF Bold" charset="-127"/>
              <a:ea typeface="나눔바른고딕OTF Bold" charset="-127"/>
            </a:endParaRPr>
          </a:p>
        </p:txBody>
      </p:sp>
      <p:pic>
        <p:nvPicPr>
          <p:cNvPr id="9218" name="Picture 2" descr="http://sebastianruder.com/content/images/2016/01/sgd_fluctuati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6252" y="2780928"/>
            <a:ext cx="4550148" cy="3572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5556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Mini-batch gradient decent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971600" y="1556792"/>
            <a:ext cx="7715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나눔바른고딕OTF Bold" charset="-127"/>
                <a:ea typeface="나눔바른고딕OTF Bold" charset="-127"/>
              </a:rPr>
              <a:t>In mini-batch gradient decent, we take the best of both worlds. </a:t>
            </a:r>
            <a:endParaRPr lang="ko-KR" altLang="en-US" sz="2400" dirty="0" smtClean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71600" y="2564904"/>
            <a:ext cx="7715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나눔바른고딕OTF Bold" charset="-127"/>
                <a:ea typeface="나눔바른고딕OTF Bold" charset="-127"/>
              </a:rPr>
              <a:t>Common mini-batch sizes range between 50 and 256 (but can vary).</a:t>
            </a:r>
            <a:endParaRPr lang="ko-KR" altLang="en-US" sz="2400" dirty="0" smtClean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5" name="AutoShape 2" descr="rule of thumb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latin typeface="나눔바른고딕OTF Bold" charset="-127"/>
              <a:ea typeface="나눔바른고딕OTF Bold" charset="-127"/>
            </a:endParaRPr>
          </a:p>
        </p:txBody>
      </p:sp>
      <p:pic>
        <p:nvPicPr>
          <p:cNvPr id="11268" name="Picture 4" descr="http://www.quantumgambitz.com/blog/wp-content/uploads/2015/09/Rule-of-THumb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3409469"/>
            <a:ext cx="2808312" cy="3116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2873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Challenges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99592" y="1628800"/>
            <a:ext cx="69365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나눔바른고딕OTF Bold" charset="-127"/>
                <a:ea typeface="나눔바른고딕OTF Bold" charset="-127"/>
              </a:rPr>
              <a:t>Choosing a proper learning rate is cumbersome.</a:t>
            </a:r>
            <a:endParaRPr lang="ko-KR" altLang="en-US" sz="2400" dirty="0" smtClean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99592" y="2456892"/>
            <a:ext cx="3776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나눔바른고딕OTF Bold" charset="-127"/>
                <a:ea typeface="나눔바른고딕OTF Bold" charset="-127"/>
                <a:sym typeface="Wingdings" panose="05000000000000000000" pitchFamily="2" charset="2"/>
              </a:rPr>
              <a:t> </a:t>
            </a:r>
            <a:r>
              <a:rPr lang="en-US" altLang="ko-KR" sz="2400" dirty="0" smtClean="0">
                <a:latin typeface="나눔바른고딕OTF Bold" charset="-127"/>
                <a:ea typeface="나눔바른고딕OTF Bold" charset="-127"/>
              </a:rPr>
              <a:t>Learning rate schedule</a:t>
            </a:r>
            <a:endParaRPr lang="ko-KR" altLang="en-US" sz="2400" dirty="0" smtClean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99591" y="3284984"/>
            <a:ext cx="85033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나눔바른고딕OTF Bold" charset="-127"/>
                <a:ea typeface="나눔바른고딕OTF Bold" charset="-127"/>
              </a:rPr>
              <a:t>Avoiding getting trapped in suboptimal local minima</a:t>
            </a:r>
            <a:endParaRPr lang="ko-KR" altLang="en-US" sz="2400" dirty="0" smtClean="0">
              <a:latin typeface="나눔바른고딕OTF Bold" charset="-127"/>
              <a:ea typeface="나눔바른고딕OTF Bold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23556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Momentum</a:t>
            </a:r>
            <a:endParaRPr lang="ko-KR" altLang="en-US" dirty="0"/>
          </a:p>
        </p:txBody>
      </p:sp>
      <p:pic>
        <p:nvPicPr>
          <p:cNvPr id="5124" name="Picture 4" descr="http://sebastianruder.com/content/images/2015/12/without_momentum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1772816"/>
            <a:ext cx="4636194" cy="1967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://sebastianruder.com/content/images/2015/12/with_momentum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4052738"/>
            <a:ext cx="4636194" cy="1967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528" y="1556792"/>
            <a:ext cx="8455149" cy="469450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02719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fontAlgn="base"/>
            <a:r>
              <a:rPr lang="en-US" altLang="ko-KR" dirty="0"/>
              <a:t>Nesterov accelerated gradient</a:t>
            </a:r>
          </a:p>
        </p:txBody>
      </p:sp>
      <p:pic>
        <p:nvPicPr>
          <p:cNvPr id="3" name="Picture 2" descr="http://cs231n.github.io/assets/nn3/nesterov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00" y="2276872"/>
            <a:ext cx="8845074" cy="2808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54165"/>
            <a:ext cx="9144000" cy="3131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113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9050">
          <a:solidFill>
            <a:schemeClr val="tx1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defRPr sz="24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32945</TotalTime>
  <Words>340</Words>
  <Application>Microsoft Macintosh PowerPoint</Application>
  <PresentationFormat>On-screen Show (4:3)</PresentationFormat>
  <Paragraphs>64</Paragraphs>
  <Slides>24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3" baseType="lpstr">
      <vt:lpstr>나눔바른고딕OTF Bold</vt:lpstr>
      <vt:lpstr>휴먼둥근헤드라인</vt:lpstr>
      <vt:lpstr>Arial</vt:lpstr>
      <vt:lpstr>Cambria Math</vt:lpstr>
      <vt:lpstr>Garamond</vt:lpstr>
      <vt:lpstr>Meiryo UI</vt:lpstr>
      <vt:lpstr>NanumBarunGothicOTF</vt:lpstr>
      <vt:lpstr>Wingdings</vt:lpstr>
      <vt:lpstr>Office 테마</vt:lpstr>
      <vt:lpstr>PowerPoint Presentation</vt:lpstr>
      <vt:lpstr>Gradient descent?</vt:lpstr>
      <vt:lpstr>Gradient descent?</vt:lpstr>
      <vt:lpstr>Batch gradient descent</vt:lpstr>
      <vt:lpstr>Stochastic gradient descent</vt:lpstr>
      <vt:lpstr>Mini-batch gradient decent</vt:lpstr>
      <vt:lpstr>Challenges</vt:lpstr>
      <vt:lpstr>Momentum</vt:lpstr>
      <vt:lpstr>Nesterov accelerated gradient</vt:lpstr>
      <vt:lpstr>Adagrad</vt:lpstr>
      <vt:lpstr>Adadelta</vt:lpstr>
      <vt:lpstr>Exponential moving average</vt:lpstr>
      <vt:lpstr>RMSprop</vt:lpstr>
      <vt:lpstr>Adam</vt:lpstr>
      <vt:lpstr>Adam</vt:lpstr>
      <vt:lpstr>Visualization</vt:lpstr>
      <vt:lpstr>Which optimizer to use?</vt:lpstr>
      <vt:lpstr>Additional strategies</vt:lpstr>
      <vt:lpstr>Shuffling</vt:lpstr>
      <vt:lpstr>Curriculum Learning</vt:lpstr>
      <vt:lpstr>Batch normalization</vt:lpstr>
      <vt:lpstr>Early stopping</vt:lpstr>
      <vt:lpstr>Gradient noise</vt:lpstr>
      <vt:lpstr>Learning rate</vt:lpstr>
    </vt:vector>
  </TitlesOfParts>
  <Company>PIL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neohanju</dc:creator>
  <cp:lastModifiedBy>Microsoft Office User</cp:lastModifiedBy>
  <cp:revision>1125</cp:revision>
  <dcterms:created xsi:type="dcterms:W3CDTF">2010-03-17T18:05:41Z</dcterms:created>
  <dcterms:modified xsi:type="dcterms:W3CDTF">2017-08-10T03:13:32Z</dcterms:modified>
</cp:coreProperties>
</file>